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27"/>
  </p:notesMasterIdLst>
  <p:handoutMasterIdLst>
    <p:handoutMasterId r:id="rId28"/>
  </p:handoutMasterIdLst>
  <p:sldIdLst>
    <p:sldId id="265" r:id="rId2"/>
    <p:sldId id="274" r:id="rId3"/>
    <p:sldId id="278" r:id="rId4"/>
    <p:sldId id="279" r:id="rId5"/>
    <p:sldId id="272" r:id="rId6"/>
    <p:sldId id="270" r:id="rId7"/>
    <p:sldId id="280" r:id="rId8"/>
    <p:sldId id="289" r:id="rId9"/>
    <p:sldId id="281" r:id="rId10"/>
    <p:sldId id="288" r:id="rId11"/>
    <p:sldId id="286" r:id="rId12"/>
    <p:sldId id="283" r:id="rId13"/>
    <p:sldId id="284" r:id="rId14"/>
    <p:sldId id="285" r:id="rId15"/>
    <p:sldId id="287" r:id="rId16"/>
    <p:sldId id="296" r:id="rId17"/>
    <p:sldId id="298" r:id="rId18"/>
    <p:sldId id="297" r:id="rId19"/>
    <p:sldId id="295" r:id="rId20"/>
    <p:sldId id="300" r:id="rId21"/>
    <p:sldId id="301" r:id="rId22"/>
    <p:sldId id="290" r:id="rId23"/>
    <p:sldId id="291" r:id="rId24"/>
    <p:sldId id="292" r:id="rId25"/>
    <p:sldId id="293" r:id="rId26"/>
  </p:sldIdLst>
  <p:sldSz cx="9144000" cy="5143500" type="screen16x9"/>
  <p:notesSz cx="9940925" cy="6808788"/>
  <p:defaultTextStyle>
    <a:defPPr>
      <a:defRPr lang="de-AT"/>
    </a:defPPr>
    <a:lvl1pPr algn="l" rtl="0" eaLnBrk="0" fontAlgn="base" hangingPunct="0">
      <a:spcBef>
        <a:spcPct val="0"/>
      </a:spcBef>
      <a:spcAft>
        <a:spcPct val="0"/>
      </a:spcAft>
      <a:defRPr kern="1200">
        <a:solidFill>
          <a:schemeClr val="tx1"/>
        </a:solidFill>
        <a:latin typeface="Verdana" pitchFamily="4" charset="0"/>
        <a:ea typeface="+mn-ea"/>
        <a:cs typeface="+mn-cs"/>
      </a:defRPr>
    </a:lvl1pPr>
    <a:lvl2pPr marL="457200" algn="l" rtl="0" eaLnBrk="0" fontAlgn="base" hangingPunct="0">
      <a:spcBef>
        <a:spcPct val="0"/>
      </a:spcBef>
      <a:spcAft>
        <a:spcPct val="0"/>
      </a:spcAft>
      <a:defRPr kern="1200">
        <a:solidFill>
          <a:schemeClr val="tx1"/>
        </a:solidFill>
        <a:latin typeface="Verdana" pitchFamily="4" charset="0"/>
        <a:ea typeface="+mn-ea"/>
        <a:cs typeface="+mn-cs"/>
      </a:defRPr>
    </a:lvl2pPr>
    <a:lvl3pPr marL="914400" algn="l" rtl="0" eaLnBrk="0" fontAlgn="base" hangingPunct="0">
      <a:spcBef>
        <a:spcPct val="0"/>
      </a:spcBef>
      <a:spcAft>
        <a:spcPct val="0"/>
      </a:spcAft>
      <a:defRPr kern="1200">
        <a:solidFill>
          <a:schemeClr val="tx1"/>
        </a:solidFill>
        <a:latin typeface="Verdana" pitchFamily="4" charset="0"/>
        <a:ea typeface="+mn-ea"/>
        <a:cs typeface="+mn-cs"/>
      </a:defRPr>
    </a:lvl3pPr>
    <a:lvl4pPr marL="1371600" algn="l" rtl="0" eaLnBrk="0" fontAlgn="base" hangingPunct="0">
      <a:spcBef>
        <a:spcPct val="0"/>
      </a:spcBef>
      <a:spcAft>
        <a:spcPct val="0"/>
      </a:spcAft>
      <a:defRPr kern="1200">
        <a:solidFill>
          <a:schemeClr val="tx1"/>
        </a:solidFill>
        <a:latin typeface="Verdana" pitchFamily="4" charset="0"/>
        <a:ea typeface="+mn-ea"/>
        <a:cs typeface="+mn-cs"/>
      </a:defRPr>
    </a:lvl4pPr>
    <a:lvl5pPr marL="1828800" algn="l" rtl="0" eaLnBrk="0" fontAlgn="base" hangingPunct="0">
      <a:spcBef>
        <a:spcPct val="0"/>
      </a:spcBef>
      <a:spcAft>
        <a:spcPct val="0"/>
      </a:spcAft>
      <a:defRPr kern="1200">
        <a:solidFill>
          <a:schemeClr val="tx1"/>
        </a:solidFill>
        <a:latin typeface="Verdana" pitchFamily="4" charset="0"/>
        <a:ea typeface="+mn-ea"/>
        <a:cs typeface="+mn-cs"/>
      </a:defRPr>
    </a:lvl5pPr>
    <a:lvl6pPr marL="2286000" algn="l" defTabSz="457200" rtl="0" eaLnBrk="1" latinLnBrk="0" hangingPunct="1">
      <a:defRPr kern="1200">
        <a:solidFill>
          <a:schemeClr val="tx1"/>
        </a:solidFill>
        <a:latin typeface="Verdana" pitchFamily="4" charset="0"/>
        <a:ea typeface="+mn-ea"/>
        <a:cs typeface="+mn-cs"/>
      </a:defRPr>
    </a:lvl6pPr>
    <a:lvl7pPr marL="2743200" algn="l" defTabSz="457200" rtl="0" eaLnBrk="1" latinLnBrk="0" hangingPunct="1">
      <a:defRPr kern="1200">
        <a:solidFill>
          <a:schemeClr val="tx1"/>
        </a:solidFill>
        <a:latin typeface="Verdana" pitchFamily="4" charset="0"/>
        <a:ea typeface="+mn-ea"/>
        <a:cs typeface="+mn-cs"/>
      </a:defRPr>
    </a:lvl7pPr>
    <a:lvl8pPr marL="3200400" algn="l" defTabSz="457200" rtl="0" eaLnBrk="1" latinLnBrk="0" hangingPunct="1">
      <a:defRPr kern="1200">
        <a:solidFill>
          <a:schemeClr val="tx1"/>
        </a:solidFill>
        <a:latin typeface="Verdana" pitchFamily="4" charset="0"/>
        <a:ea typeface="+mn-ea"/>
        <a:cs typeface="+mn-cs"/>
      </a:defRPr>
    </a:lvl8pPr>
    <a:lvl9pPr marL="3657600" algn="l" defTabSz="457200" rtl="0" eaLnBrk="1" latinLnBrk="0" hangingPunct="1">
      <a:defRPr kern="1200">
        <a:solidFill>
          <a:schemeClr val="tx1"/>
        </a:solidFill>
        <a:latin typeface="Verdana" pitchFamily="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1D2E"/>
    <a:srgbClr val="EAEAEA"/>
    <a:srgbClr val="C0C0C0"/>
    <a:srgbClr val="FFFFFF"/>
    <a:srgbClr val="000000"/>
    <a:srgbClr val="4C5D68"/>
    <a:srgbClr val="B7C1CD"/>
    <a:srgbClr val="E6EAF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40" autoAdjust="0"/>
  </p:normalViewPr>
  <p:slideViewPr>
    <p:cSldViewPr snapToGrid="0">
      <p:cViewPr varScale="1">
        <p:scale>
          <a:sx n="132" d="100"/>
          <a:sy n="132" d="100"/>
        </p:scale>
        <p:origin x="408" y="114"/>
      </p:cViewPr>
      <p:guideLst>
        <p:guide orient="horz" pos="162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129617" cy="129617"/>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Arbeitsblat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Arbeitsblat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Arbeitsblat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Daran.Demirol\Desktop\MTIQuali_N&#214;_Auswertung_first%20draft.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Daran.Demirol\Desktop\MTIQuali_N&#214;_Auswertung_first%20draft.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Daran.Demirol\Desktop\MTIQuali_N&#214;_Auswertung_first%20draft.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C:\Users\Daran.Demirol\Desktop\MTIQuali_N&#214;_Auswertung_first%20draft.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C:\Users\Daran.Demirol\Desktop\MTIQuali_N&#214;_Auswertung_first%20draft.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C:\Users\Daran.Demirol\Desktop\MTIQuali_N&#214;_Auswertung_first%20draft.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Die stärksten Branchen im Vergleich</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de-DE"/>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76A-4311-8771-9361F93F4847}"/>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76A-4311-8771-9361F93F4847}"/>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76A-4311-8771-9361F93F4847}"/>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76A-4311-8771-9361F93F4847}"/>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476A-4311-8771-9361F93F4847}"/>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476A-4311-8771-9361F93F4847}"/>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476A-4311-8771-9361F93F4847}"/>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de-DE"/>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Tabelle1!$A$1:$A$7</c:f>
              <c:strCache>
                <c:ptCount val="7"/>
                <c:pt idx="0">
                  <c:v>Metalltechnische Industrie</c:v>
                </c:pt>
                <c:pt idx="1">
                  <c:v>Lebensmittelindustrie</c:v>
                </c:pt>
                <c:pt idx="2">
                  <c:v>Chemie &amp; Kunststoff</c:v>
                </c:pt>
                <c:pt idx="3">
                  <c:v>Holz &amp; Papier</c:v>
                </c:pt>
                <c:pt idx="4">
                  <c:v>Elektro &amp; Elektronik</c:v>
                </c:pt>
                <c:pt idx="5">
                  <c:v>Stein- und keramische Industrie und Glas</c:v>
                </c:pt>
                <c:pt idx="6">
                  <c:v>8 weitere Branchen</c:v>
                </c:pt>
              </c:strCache>
            </c:strRef>
          </c:cat>
          <c:val>
            <c:numRef>
              <c:f>Tabelle1!$B$1:$B$7</c:f>
              <c:numCache>
                <c:formatCode>0.00%</c:formatCode>
                <c:ptCount val="7"/>
                <c:pt idx="0">
                  <c:v>0.36</c:v>
                </c:pt>
                <c:pt idx="1">
                  <c:v>0.11700000000000001</c:v>
                </c:pt>
                <c:pt idx="2">
                  <c:v>0.13100000000000001</c:v>
                </c:pt>
                <c:pt idx="3">
                  <c:v>6.3E-2</c:v>
                </c:pt>
                <c:pt idx="4">
                  <c:v>7.2999999999999995E-2</c:v>
                </c:pt>
                <c:pt idx="5">
                  <c:v>5.6000000000000001E-2</c:v>
                </c:pt>
                <c:pt idx="6">
                  <c:v>0.2</c:v>
                </c:pt>
              </c:numCache>
            </c:numRef>
          </c:val>
          <c:extLst>
            <c:ext xmlns:c16="http://schemas.microsoft.com/office/drawing/2014/chart" uri="{C3380CC4-5D6E-409C-BE32-E72D297353CC}">
              <c16:uniqueId val="{0000000E-476A-4311-8771-9361F93F484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de-DE"/>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manualLayout>
          <c:layoutTarget val="inner"/>
          <c:xMode val="edge"/>
          <c:yMode val="edge"/>
          <c:x val="0.10053570789515631"/>
          <c:y val="0.14764129791766628"/>
          <c:w val="0.87884715112414313"/>
          <c:h val="0.69798379704138758"/>
        </c:manualLayout>
      </c:layout>
      <c:barChart>
        <c:barDir val="col"/>
        <c:grouping val="clustered"/>
        <c:varyColors val="0"/>
        <c:ser>
          <c:idx val="4"/>
          <c:order val="5"/>
          <c:tx>
            <c:v>Skalierung</c:v>
          </c:tx>
          <c:spPr>
            <a:noFill/>
            <a:ln w="0">
              <a:noFill/>
            </a:ln>
            <a:effectLst>
              <a:outerShdw dir="5400000" rotWithShape="0">
                <a:schemeClr val="bg1"/>
              </a:outerShdw>
            </a:effectLst>
          </c:spPr>
          <c:invertIfNegative val="0"/>
          <c:cat>
            <c:numRef>
              <c:f>[0]!Zeit</c:f>
              <c:numCache>
                <c:formatCode>General</c:formatCode>
                <c:ptCount val="58"/>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numCache>
            </c:numRef>
          </c:cat>
          <c:val>
            <c:numRef>
              <c:f>[0]!Graph3_Skalierung</c:f>
              <c:numCache>
                <c:formatCode>_ * #,##0_ ;_ * \-#,##0_ ;_ * "-"??_ ;_ @_ </c:formatCode>
                <c:ptCount val="58"/>
                <c:pt idx="0">
                  <c:v>3602.3</c:v>
                </c:pt>
                <c:pt idx="1">
                  <c:v>3802.5</c:v>
                </c:pt>
                <c:pt idx="2">
                  <c:v>3729.7000000000003</c:v>
                </c:pt>
                <c:pt idx="3">
                  <c:v>3673.8</c:v>
                </c:pt>
                <c:pt idx="4">
                  <c:v>3621.8</c:v>
                </c:pt>
                <c:pt idx="5">
                  <c:v>2645.5</c:v>
                </c:pt>
                <c:pt idx="6">
                  <c:v>2484.3000000000002</c:v>
                </c:pt>
                <c:pt idx="7">
                  <c:v>2262</c:v>
                </c:pt>
                <c:pt idx="8">
                  <c:v>2905.5</c:v>
                </c:pt>
                <c:pt idx="9">
                  <c:v>3104.4</c:v>
                </c:pt>
                <c:pt idx="10">
                  <c:v>3641.3</c:v>
                </c:pt>
                <c:pt idx="11">
                  <c:v>3893.5</c:v>
                </c:pt>
                <c:pt idx="12">
                  <c:v>4274.4000000000005</c:v>
                </c:pt>
                <c:pt idx="13">
                  <c:v>4685.2</c:v>
                </c:pt>
                <c:pt idx="14">
                  <c:v>4693</c:v>
                </c:pt>
                <c:pt idx="15">
                  <c:v>4704.7</c:v>
                </c:pt>
                <c:pt idx="16">
                  <c:v>4746.3</c:v>
                </c:pt>
                <c:pt idx="17">
                  <c:v>4800.9000000000005</c:v>
                </c:pt>
                <c:pt idx="18">
                  <c:v>4956.9000000000005</c:v>
                </c:pt>
                <c:pt idx="19">
                  <c:v>5111.6000000000004</c:v>
                </c:pt>
                <c:pt idx="20">
                  <c:v>5101.2</c:v>
                </c:pt>
                <c:pt idx="21">
                  <c:v>4942.6000000000004</c:v>
                </c:pt>
                <c:pt idx="22">
                  <c:v>4656.6000000000004</c:v>
                </c:pt>
                <c:pt idx="23">
                  <c:v>4683.9000000000005</c:v>
                </c:pt>
                <c:pt idx="24">
                  <c:v>4383.6000000000004</c:v>
                </c:pt>
                <c:pt idx="25">
                  <c:v>4274.4000000000005</c:v>
                </c:pt>
                <c:pt idx="26">
                  <c:v>4104.1000000000004</c:v>
                </c:pt>
                <c:pt idx="27">
                  <c:v>3754.4</c:v>
                </c:pt>
                <c:pt idx="28">
                  <c:v>3681.6</c:v>
                </c:pt>
                <c:pt idx="29">
                  <c:v>3643.9</c:v>
                </c:pt>
                <c:pt idx="30">
                  <c:v>3558.1</c:v>
                </c:pt>
                <c:pt idx="31">
                  <c:v>3429.4</c:v>
                </c:pt>
                <c:pt idx="32">
                  <c:v>3029</c:v>
                </c:pt>
                <c:pt idx="33">
                  <c:v>2731.3</c:v>
                </c:pt>
                <c:pt idx="34">
                  <c:v>2535</c:v>
                </c:pt>
                <c:pt idx="35">
                  <c:v>2403.7000000000003</c:v>
                </c:pt>
                <c:pt idx="36">
                  <c:v>2494.7000000000003</c:v>
                </c:pt>
                <c:pt idx="37">
                  <c:v>2700.1</c:v>
                </c:pt>
                <c:pt idx="38">
                  <c:v>2705.3</c:v>
                </c:pt>
                <c:pt idx="39">
                  <c:v>2758.6</c:v>
                </c:pt>
                <c:pt idx="40">
                  <c:v>2817.1</c:v>
                </c:pt>
                <c:pt idx="41">
                  <c:v>2748.2000000000003</c:v>
                </c:pt>
                <c:pt idx="42">
                  <c:v>2815.8</c:v>
                </c:pt>
                <c:pt idx="43">
                  <c:v>2835.3</c:v>
                </c:pt>
                <c:pt idx="44">
                  <c:v>2934.1</c:v>
                </c:pt>
                <c:pt idx="45">
                  <c:v>3025.1</c:v>
                </c:pt>
                <c:pt idx="46">
                  <c:v>3242.2000000000003</c:v>
                </c:pt>
                <c:pt idx="47">
                  <c:v>3507.4</c:v>
                </c:pt>
                <c:pt idx="48">
                  <c:v>3354</c:v>
                </c:pt>
                <c:pt idx="49">
                  <c:v>3322.8</c:v>
                </c:pt>
                <c:pt idx="50">
                  <c:v>3233.1</c:v>
                </c:pt>
                <c:pt idx="51">
                  <c:v>3208.4</c:v>
                </c:pt>
                <c:pt idx="52">
                  <c:v>3286.4</c:v>
                </c:pt>
                <c:pt idx="53">
                  <c:v>3179.8</c:v>
                </c:pt>
                <c:pt idx="54">
                  <c:v>3049.8</c:v>
                </c:pt>
                <c:pt idx="55">
                  <c:v>2913.3</c:v>
                </c:pt>
                <c:pt idx="56">
                  <c:v>2961.4</c:v>
                </c:pt>
                <c:pt idx="57">
                  <c:v>3162.9</c:v>
                </c:pt>
              </c:numCache>
            </c:numRef>
          </c:val>
          <c:extLst>
            <c:ext xmlns:c16="http://schemas.microsoft.com/office/drawing/2014/chart" uri="{C3380CC4-5D6E-409C-BE32-E72D297353CC}">
              <c16:uniqueId val="{00000000-AA25-4865-93F9-065DBE164C99}"/>
            </c:ext>
          </c:extLst>
        </c:ser>
        <c:ser>
          <c:idx val="8"/>
          <c:order val="0"/>
          <c:tx>
            <c:strRef>
              <c:f>Dashboard_LL_BDL_Sparten_Zeitreihe_V1.0.xlsm!Graph1Title</c:f>
              <c:strCache>
                <c:ptCount val="1"/>
                <c:pt idx="0">
                  <c:v>Industrie</c:v>
                </c:pt>
              </c:strCache>
            </c:strRef>
          </c:tx>
          <c:spPr>
            <a:solidFill>
              <a:srgbClr val="666666"/>
            </a:solidFill>
            <a:ln>
              <a:noFill/>
            </a:ln>
          </c:spPr>
          <c:invertIfNegative val="0"/>
          <c:cat>
            <c:numRef>
              <c:f>[0]!Zeit</c:f>
              <c:numCache>
                <c:formatCode>General</c:formatCode>
                <c:ptCount val="58"/>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numCache>
            </c:numRef>
          </c:cat>
          <c:val>
            <c:numRef>
              <c:f>[0]!Graph2</c:f>
              <c:numCache>
                <c:formatCode>_ * #,##0_ ;_ * \-#,##0_ ;_ * "-"??_ ;_ @_ </c:formatCode>
                <c:ptCount val="58"/>
                <c:pt idx="0">
                  <c:v>2771</c:v>
                </c:pt>
                <c:pt idx="1">
                  <c:v>2925</c:v>
                </c:pt>
                <c:pt idx="2">
                  <c:v>2869</c:v>
                </c:pt>
                <c:pt idx="3">
                  <c:v>2826</c:v>
                </c:pt>
                <c:pt idx="4">
                  <c:v>2786</c:v>
                </c:pt>
                <c:pt idx="5">
                  <c:v>2035</c:v>
                </c:pt>
                <c:pt idx="6">
                  <c:v>0</c:v>
                </c:pt>
                <c:pt idx="7">
                  <c:v>0</c:v>
                </c:pt>
                <c:pt idx="8">
                  <c:v>2235</c:v>
                </c:pt>
                <c:pt idx="9">
                  <c:v>2388</c:v>
                </c:pt>
                <c:pt idx="10">
                  <c:v>2801</c:v>
                </c:pt>
                <c:pt idx="11">
                  <c:v>2995</c:v>
                </c:pt>
                <c:pt idx="12">
                  <c:v>3288</c:v>
                </c:pt>
                <c:pt idx="13">
                  <c:v>3604</c:v>
                </c:pt>
                <c:pt idx="14">
                  <c:v>3610</c:v>
                </c:pt>
                <c:pt idx="15">
                  <c:v>3619</c:v>
                </c:pt>
                <c:pt idx="16">
                  <c:v>3651</c:v>
                </c:pt>
                <c:pt idx="17">
                  <c:v>0</c:v>
                </c:pt>
                <c:pt idx="18">
                  <c:v>0</c:v>
                </c:pt>
                <c:pt idx="19">
                  <c:v>0</c:v>
                </c:pt>
                <c:pt idx="20">
                  <c:v>0</c:v>
                </c:pt>
                <c:pt idx="21">
                  <c:v>0</c:v>
                </c:pt>
                <c:pt idx="22">
                  <c:v>3582</c:v>
                </c:pt>
                <c:pt idx="23">
                  <c:v>3603</c:v>
                </c:pt>
                <c:pt idx="24">
                  <c:v>3372</c:v>
                </c:pt>
                <c:pt idx="25">
                  <c:v>3288</c:v>
                </c:pt>
                <c:pt idx="26">
                  <c:v>3157</c:v>
                </c:pt>
                <c:pt idx="27">
                  <c:v>2888</c:v>
                </c:pt>
                <c:pt idx="28">
                  <c:v>2832</c:v>
                </c:pt>
                <c:pt idx="29">
                  <c:v>2803</c:v>
                </c:pt>
                <c:pt idx="30">
                  <c:v>2737</c:v>
                </c:pt>
                <c:pt idx="31">
                  <c:v>2638</c:v>
                </c:pt>
                <c:pt idx="32">
                  <c:v>2330</c:v>
                </c:pt>
                <c:pt idx="33">
                  <c:v>2101</c:v>
                </c:pt>
                <c:pt idx="34">
                  <c:v>0</c:v>
                </c:pt>
                <c:pt idx="35">
                  <c:v>0</c:v>
                </c:pt>
                <c:pt idx="36">
                  <c:v>0</c:v>
                </c:pt>
                <c:pt idx="37">
                  <c:v>2077</c:v>
                </c:pt>
                <c:pt idx="38">
                  <c:v>2081</c:v>
                </c:pt>
                <c:pt idx="39">
                  <c:v>2122</c:v>
                </c:pt>
                <c:pt idx="40">
                  <c:v>2167</c:v>
                </c:pt>
                <c:pt idx="41">
                  <c:v>2114</c:v>
                </c:pt>
                <c:pt idx="42">
                  <c:v>2166</c:v>
                </c:pt>
                <c:pt idx="43">
                  <c:v>2181</c:v>
                </c:pt>
                <c:pt idx="44">
                  <c:v>2257</c:v>
                </c:pt>
                <c:pt idx="45">
                  <c:v>2327</c:v>
                </c:pt>
                <c:pt idx="46">
                  <c:v>2494</c:v>
                </c:pt>
                <c:pt idx="47">
                  <c:v>2698</c:v>
                </c:pt>
                <c:pt idx="48">
                  <c:v>2580</c:v>
                </c:pt>
                <c:pt idx="49">
                  <c:v>2556</c:v>
                </c:pt>
                <c:pt idx="50">
                  <c:v>2487</c:v>
                </c:pt>
                <c:pt idx="51">
                  <c:v>2468</c:v>
                </c:pt>
                <c:pt idx="52">
                  <c:v>2528</c:v>
                </c:pt>
                <c:pt idx="53">
                  <c:v>2446</c:v>
                </c:pt>
                <c:pt idx="54">
                  <c:v>2346</c:v>
                </c:pt>
                <c:pt idx="55">
                  <c:v>2241</c:v>
                </c:pt>
                <c:pt idx="56">
                  <c:v>2278</c:v>
                </c:pt>
                <c:pt idx="57">
                  <c:v>2433</c:v>
                </c:pt>
              </c:numCache>
            </c:numRef>
          </c:val>
          <c:extLst>
            <c:ext xmlns:c16="http://schemas.microsoft.com/office/drawing/2014/chart" uri="{C3380CC4-5D6E-409C-BE32-E72D297353CC}">
              <c16:uniqueId val="{00000001-AA25-4865-93F9-065DBE164C99}"/>
            </c:ext>
          </c:extLst>
        </c:ser>
        <c:ser>
          <c:idx val="0"/>
          <c:order val="1"/>
          <c:tx>
            <c:v>5 größten Werte</c:v>
          </c:tx>
          <c:spPr>
            <a:solidFill>
              <a:srgbClr val="E20613"/>
            </a:solidFill>
            <a:ln>
              <a:noFill/>
            </a:ln>
          </c:spPr>
          <c:invertIfNegative val="0"/>
          <c:cat>
            <c:numRef>
              <c:f>[0]!Zeit</c:f>
              <c:numCache>
                <c:formatCode>General</c:formatCode>
                <c:ptCount val="58"/>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numCache>
            </c:numRef>
          </c:cat>
          <c:val>
            <c:numRef>
              <c:f>[0]!GraphMax</c:f>
              <c:numCache>
                <c:formatCode>General</c:formatCode>
                <c:ptCount val="5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3693</c:v>
                </c:pt>
                <c:pt idx="18">
                  <c:v>3813</c:v>
                </c:pt>
                <c:pt idx="19">
                  <c:v>3932</c:v>
                </c:pt>
                <c:pt idx="20">
                  <c:v>3924</c:v>
                </c:pt>
                <c:pt idx="21">
                  <c:v>3802</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numCache>
            </c:numRef>
          </c:val>
          <c:extLst>
            <c:ext xmlns:c16="http://schemas.microsoft.com/office/drawing/2014/chart" uri="{C3380CC4-5D6E-409C-BE32-E72D297353CC}">
              <c16:uniqueId val="{00000002-AA25-4865-93F9-065DBE164C99}"/>
            </c:ext>
          </c:extLst>
        </c:ser>
        <c:ser>
          <c:idx val="1"/>
          <c:order val="2"/>
          <c:tx>
            <c:v>5 kleinsten Werte</c:v>
          </c:tx>
          <c:spPr>
            <a:solidFill>
              <a:srgbClr val="FC8086"/>
            </a:solidFill>
            <a:ln>
              <a:noFill/>
            </a:ln>
          </c:spPr>
          <c:invertIfNegative val="0"/>
          <c:cat>
            <c:numRef>
              <c:f>[0]!Zeit</c:f>
              <c:numCache>
                <c:formatCode>General</c:formatCode>
                <c:ptCount val="58"/>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numCache>
            </c:numRef>
          </c:cat>
          <c:val>
            <c:numRef>
              <c:f>[0]!GraphMin</c:f>
              <c:numCache>
                <c:formatCode>General</c:formatCode>
                <c:ptCount val="58"/>
                <c:pt idx="0">
                  <c:v>0</c:v>
                </c:pt>
                <c:pt idx="1">
                  <c:v>0</c:v>
                </c:pt>
                <c:pt idx="2">
                  <c:v>0</c:v>
                </c:pt>
                <c:pt idx="3">
                  <c:v>0</c:v>
                </c:pt>
                <c:pt idx="4">
                  <c:v>0</c:v>
                </c:pt>
                <c:pt idx="5">
                  <c:v>0</c:v>
                </c:pt>
                <c:pt idx="6">
                  <c:v>1911</c:v>
                </c:pt>
                <c:pt idx="7">
                  <c:v>1740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1950</c:v>
                </c:pt>
                <c:pt idx="35">
                  <c:v>1849</c:v>
                </c:pt>
                <c:pt idx="36">
                  <c:v>1919</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numCache>
            </c:numRef>
          </c:val>
          <c:extLst>
            <c:ext xmlns:c16="http://schemas.microsoft.com/office/drawing/2014/chart" uri="{C3380CC4-5D6E-409C-BE32-E72D297353CC}">
              <c16:uniqueId val="{00000003-AA25-4865-93F9-065DBE164C99}"/>
            </c:ext>
          </c:extLst>
        </c:ser>
        <c:dLbls>
          <c:showLegendKey val="0"/>
          <c:showVal val="0"/>
          <c:showCatName val="0"/>
          <c:showSerName val="0"/>
          <c:showPercent val="0"/>
          <c:showBubbleSize val="0"/>
        </c:dLbls>
        <c:gapWidth val="100"/>
        <c:overlap val="100"/>
        <c:axId val="105642240"/>
        <c:axId val="105779584"/>
      </c:barChart>
      <c:lineChart>
        <c:grouping val="standard"/>
        <c:varyColors val="0"/>
        <c:ser>
          <c:idx val="2"/>
          <c:order val="3"/>
          <c:tx>
            <c:strRef>
              <c:f>Dashboard_LL_BDL_Sparten_Zeitreihe_V1.0.xlsm!Bevölkerung</c:f>
              <c:strCache>
                <c:ptCount val="1"/>
              </c:strCache>
            </c:strRef>
          </c:tx>
          <c:spPr>
            <a:ln w="28575">
              <a:solidFill>
                <a:srgbClr val="CCCCCC"/>
              </a:solidFill>
            </a:ln>
          </c:spPr>
          <c:marker>
            <c:symbol val="none"/>
          </c:marker>
          <c:cat>
            <c:numRef>
              <c:f>[0]!Zeit_Bev</c:f>
              <c:numCache>
                <c:formatCode>General</c:formatCode>
                <c:ptCount val="58"/>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numCache>
            </c:numRef>
          </c:cat>
          <c:val>
            <c:numRef>
              <c:f>[0]!Graph2_Bev</c:f>
              <c:numCache>
                <c:formatCode>General</c:formatCode>
                <c:ptCount val="5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numCache>
            </c:numRef>
          </c:val>
          <c:smooth val="0"/>
          <c:extLst>
            <c:ext xmlns:c16="http://schemas.microsoft.com/office/drawing/2014/chart" uri="{C3380CC4-5D6E-409C-BE32-E72D297353CC}">
              <c16:uniqueId val="{00000004-AA25-4865-93F9-065DBE164C99}"/>
            </c:ext>
          </c:extLst>
        </c:ser>
        <c:ser>
          <c:idx val="3"/>
          <c:order val="4"/>
          <c:tx>
            <c:strRef>
              <c:f>Dashboard_LL_BDL_Sparten_Zeitreihe_V1.0.xlsm!Bevölkerungspunkte</c:f>
              <c:strCache>
                <c:ptCount val="1"/>
              </c:strCache>
            </c:strRef>
          </c:tx>
          <c:spPr>
            <a:ln>
              <a:noFill/>
            </a:ln>
          </c:spPr>
          <c:marker>
            <c:symbol val="diamond"/>
            <c:size val="8"/>
            <c:spPr>
              <a:solidFill>
                <a:srgbClr val="E6E6E6"/>
              </a:solidFill>
              <a:ln>
                <a:solidFill>
                  <a:srgbClr val="666666"/>
                </a:solidFill>
              </a:ln>
            </c:spPr>
          </c:marker>
          <c:dLbls>
            <c:dLbl>
              <c:idx val="6"/>
              <c:dLblPos val="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AA25-4865-93F9-065DBE164C99}"/>
                </c:ext>
              </c:extLst>
            </c:dLbl>
            <c:dLbl>
              <c:idx val="16"/>
              <c:layout>
                <c:manualLayout>
                  <c:x val="-3.1028474138481376E-2"/>
                  <c:y val="-5.66112975528387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A25-4865-93F9-065DBE164C99}"/>
                </c:ext>
              </c:extLst>
            </c:dLbl>
            <c:dLbl>
              <c:idx val="36"/>
              <c:layout>
                <c:manualLayout>
                  <c:x val="-2.2657770809201259E-2"/>
                  <c:y val="-6.24762458050611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A25-4865-93F9-065DBE164C99}"/>
                </c:ext>
              </c:extLst>
            </c:dLbl>
            <c:dLbl>
              <c:idx val="46"/>
              <c:layout>
                <c:manualLayout>
                  <c:x val="-2.9832659377155644E-2"/>
                  <c:y val="-5.66112975528387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A25-4865-93F9-065DBE164C99}"/>
                </c:ext>
              </c:extLst>
            </c:dLbl>
            <c:dLbl>
              <c:idx val="56"/>
              <c:layout>
                <c:manualLayout>
                  <c:x val="-1.3534423317828911E-2"/>
                  <c:y val="-5.31020740346605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A25-4865-93F9-065DBE164C99}"/>
                </c:ext>
              </c:extLst>
            </c:dLbl>
            <c:dLbl>
              <c:idx val="60"/>
              <c:layout>
                <c:manualLayout>
                  <c:x val="-4.7766679403192394E-4"/>
                  <c:y val="-6.83411940572834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A25-4865-93F9-065DBE164C99}"/>
                </c:ext>
              </c:extLst>
            </c:dLbl>
            <c:numFmt formatCode="#,##0" sourceLinked="0"/>
            <c:spPr>
              <a:noFill/>
              <a:ln>
                <a:noFill/>
              </a:ln>
              <a:effectLst/>
            </c:spPr>
            <c:txPr>
              <a:bodyPr/>
              <a:lstStyle/>
              <a:p>
                <a:pPr>
                  <a:defRPr sz="1000" b="1">
                    <a:solidFill>
                      <a:srgbClr val="666666"/>
                    </a:solidFill>
                    <a:latin typeface="Trebuchet MS" panose="020B0603020202020204" pitchFamily="34" charset="0"/>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[0]!Zeit_Bev</c:f>
              <c:numCache>
                <c:formatCode>General</c:formatCode>
                <c:ptCount val="58"/>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numCache>
            </c:numRef>
          </c:cat>
          <c:val>
            <c:numRef>
              <c:f>[0]!Graph2_Bev_Punkt</c:f>
              <c:numCache>
                <c:formatCode>General</c:formatCode>
                <c:ptCount val="5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numCache>
            </c:numRef>
          </c:val>
          <c:smooth val="0"/>
          <c:extLst>
            <c:ext xmlns:c16="http://schemas.microsoft.com/office/drawing/2014/chart" uri="{C3380CC4-5D6E-409C-BE32-E72D297353CC}">
              <c16:uniqueId val="{0000000B-AA25-4865-93F9-065DBE164C99}"/>
            </c:ext>
          </c:extLst>
        </c:ser>
        <c:dLbls>
          <c:showLegendKey val="0"/>
          <c:showVal val="0"/>
          <c:showCatName val="0"/>
          <c:showSerName val="0"/>
          <c:showPercent val="0"/>
          <c:showBubbleSize val="0"/>
        </c:dLbls>
        <c:marker val="1"/>
        <c:smooth val="0"/>
        <c:axId val="105795584"/>
        <c:axId val="105781504"/>
      </c:lineChart>
      <c:catAx>
        <c:axId val="105642240"/>
        <c:scaling>
          <c:orientation val="minMax"/>
        </c:scaling>
        <c:delete val="0"/>
        <c:axPos val="b"/>
        <c:title>
          <c:tx>
            <c:strRef>
              <c:f>Dashboard_LL_BDL_Sparten_Zeitreihe_V1.0.xlsm!Diagramm1Untertitel</c:f>
              <c:strCache>
                <c:ptCount val="1"/>
              </c:strCache>
            </c:strRef>
          </c:tx>
          <c:layout>
            <c:manualLayout>
              <c:xMode val="edge"/>
              <c:yMode val="edge"/>
              <c:x val="0.34572869091050845"/>
              <c:y val="8.241984070431102E-2"/>
            </c:manualLayout>
          </c:layout>
          <c:overlay val="0"/>
          <c:txPr>
            <a:bodyPr/>
            <a:lstStyle/>
            <a:p>
              <a:pPr algn="ctr">
                <a:defRPr sz="1100">
                  <a:latin typeface="Trebuchet MS" panose="020B0603020202020204" pitchFamily="34" charset="0"/>
                </a:defRPr>
              </a:pPr>
              <a:endParaRPr lang="de-DE"/>
            </a:p>
          </c:txPr>
        </c:title>
        <c:numFmt formatCode="General" sourceLinked="1"/>
        <c:majorTickMark val="out"/>
        <c:minorTickMark val="none"/>
        <c:tickLblPos val="nextTo"/>
        <c:spPr>
          <a:ln>
            <a:solidFill>
              <a:srgbClr val="B3B3B3"/>
            </a:solidFill>
          </a:ln>
        </c:spPr>
        <c:txPr>
          <a:bodyPr rot="-5400000" vert="horz"/>
          <a:lstStyle/>
          <a:p>
            <a:pPr>
              <a:defRPr sz="1000">
                <a:latin typeface="Trebuchet MS" panose="020B0603020202020204" pitchFamily="34" charset="0"/>
              </a:defRPr>
            </a:pPr>
            <a:endParaRPr lang="de-DE"/>
          </a:p>
        </c:txPr>
        <c:crossAx val="105779584"/>
        <c:crosses val="autoZero"/>
        <c:auto val="1"/>
        <c:lblAlgn val="ctr"/>
        <c:lblOffset val="100"/>
        <c:noMultiLvlLbl val="0"/>
      </c:catAx>
      <c:valAx>
        <c:axId val="105779584"/>
        <c:scaling>
          <c:orientation val="minMax"/>
        </c:scaling>
        <c:delete val="0"/>
        <c:axPos val="l"/>
        <c:majorGridlines>
          <c:spPr>
            <a:ln>
              <a:noFill/>
            </a:ln>
          </c:spPr>
        </c:majorGridlines>
        <c:title>
          <c:tx>
            <c:rich>
              <a:bodyPr rot="-5400000" vert="horz"/>
              <a:lstStyle/>
              <a:p>
                <a:pPr>
                  <a:defRPr>
                    <a:solidFill>
                      <a:srgbClr val="666666"/>
                    </a:solidFill>
                    <a:latin typeface="Trebuchet MS" panose="020B0603020202020204" pitchFamily="34" charset="0"/>
                  </a:defRPr>
                </a:pPr>
                <a:r>
                  <a:rPr lang="en-US">
                    <a:solidFill>
                      <a:srgbClr val="666666"/>
                    </a:solidFill>
                    <a:latin typeface="Trebuchet MS" panose="020B0603020202020204" pitchFamily="34" charset="0"/>
                  </a:rPr>
                  <a:t>Anzahl Lehrlinge</a:t>
                </a:r>
              </a:p>
            </c:rich>
          </c:tx>
          <c:layout>
            <c:manualLayout>
              <c:xMode val="edge"/>
              <c:yMode val="edge"/>
              <c:x val="1.2483695019681509E-2"/>
              <c:y val="0.36611303426159608"/>
            </c:manualLayout>
          </c:layout>
          <c:overlay val="0"/>
        </c:title>
        <c:numFmt formatCode="_ * #,##0_ ;_ * \-#,##0_ ;_ * &quot;-&quot;??_ ;_ @_ " sourceLinked="1"/>
        <c:majorTickMark val="out"/>
        <c:minorTickMark val="none"/>
        <c:tickLblPos val="nextTo"/>
        <c:spPr>
          <a:ln>
            <a:solidFill>
              <a:srgbClr val="B3B3B3"/>
            </a:solidFill>
          </a:ln>
        </c:spPr>
        <c:txPr>
          <a:bodyPr/>
          <a:lstStyle/>
          <a:p>
            <a:pPr>
              <a:defRPr>
                <a:latin typeface="Trebuchet MS" panose="020B0603020202020204" pitchFamily="34" charset="0"/>
              </a:defRPr>
            </a:pPr>
            <a:endParaRPr lang="de-DE"/>
          </a:p>
        </c:txPr>
        <c:crossAx val="105642240"/>
        <c:crosses val="autoZero"/>
        <c:crossBetween val="between"/>
      </c:valAx>
      <c:valAx>
        <c:axId val="105781504"/>
        <c:scaling>
          <c:orientation val="minMax"/>
        </c:scaling>
        <c:delete val="0"/>
        <c:axPos val="r"/>
        <c:minorGridlines>
          <c:spPr>
            <a:ln>
              <a:noFill/>
            </a:ln>
          </c:spPr>
        </c:minorGridlines>
        <c:numFmt formatCode=";;;" sourceLinked="0"/>
        <c:majorTickMark val="out"/>
        <c:minorTickMark val="none"/>
        <c:tickLblPos val="nextTo"/>
        <c:spPr>
          <a:ln>
            <a:noFill/>
          </a:ln>
        </c:spPr>
        <c:txPr>
          <a:bodyPr/>
          <a:lstStyle/>
          <a:p>
            <a:pPr>
              <a:defRPr>
                <a:latin typeface="Trebuchet MS" panose="020B0603020202020204" pitchFamily="34" charset="0"/>
              </a:defRPr>
            </a:pPr>
            <a:endParaRPr lang="de-DE"/>
          </a:p>
        </c:txPr>
        <c:crossAx val="105795584"/>
        <c:crosses val="max"/>
        <c:crossBetween val="between"/>
      </c:valAx>
      <c:catAx>
        <c:axId val="105795584"/>
        <c:scaling>
          <c:orientation val="minMax"/>
        </c:scaling>
        <c:delete val="1"/>
        <c:axPos val="b"/>
        <c:numFmt formatCode="General" sourceLinked="1"/>
        <c:majorTickMark val="out"/>
        <c:minorTickMark val="none"/>
        <c:tickLblPos val="nextTo"/>
        <c:crossAx val="105781504"/>
        <c:crosses val="autoZero"/>
        <c:auto val="1"/>
        <c:lblAlgn val="ctr"/>
        <c:lblOffset val="100"/>
        <c:noMultiLvlLbl val="0"/>
      </c:catAx>
      <c:spPr>
        <a:noFill/>
        <a:ln w="25400">
          <a:noFill/>
        </a:ln>
      </c:spPr>
    </c:plotArea>
    <c:legend>
      <c:legendPos val="b"/>
      <c:legendEntry>
        <c:idx val="0"/>
        <c:delete val="1"/>
      </c:legendEntry>
      <c:legendEntry>
        <c:idx val="1"/>
        <c:delete val="1"/>
      </c:legendEntry>
      <c:legendEntry>
        <c:idx val="4"/>
        <c:delete val="1"/>
      </c:legendEntry>
      <c:legendEntry>
        <c:idx val="5"/>
        <c:delete val="1"/>
      </c:legendEntry>
      <c:layout>
        <c:manualLayout>
          <c:xMode val="edge"/>
          <c:yMode val="edge"/>
          <c:x val="0.35096533559720683"/>
          <c:y val="0.93384128561895152"/>
          <c:w val="0.2980692347700799"/>
          <c:h val="6.2977332529053284E-2"/>
        </c:manualLayout>
      </c:layout>
      <c:overlay val="0"/>
      <c:txPr>
        <a:bodyPr/>
        <a:lstStyle/>
        <a:p>
          <a:pPr>
            <a:defRPr sz="1200">
              <a:latin typeface="Trebuchet MS" panose="020B0603020202020204" pitchFamily="34" charset="0"/>
            </a:defRPr>
          </a:pPr>
          <a:endParaRPr lang="de-DE"/>
        </a:p>
      </c:txPr>
    </c:legend>
    <c:plotVisOnly val="1"/>
    <c:dispBlanksAs val="gap"/>
    <c:showDLblsOverMax val="0"/>
  </c:chart>
  <c:spPr>
    <a:no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err="1" smtClean="0"/>
              <a:t>Industrielehrlinge</a:t>
            </a:r>
            <a:r>
              <a:rPr lang="en-US" dirty="0" smtClean="0"/>
              <a:t> in </a:t>
            </a:r>
            <a:r>
              <a:rPr lang="en-US" dirty="0" err="1" smtClean="0"/>
              <a:t>Niederösterreich</a:t>
            </a:r>
            <a:r>
              <a:rPr lang="en-US" dirty="0" smtClean="0"/>
              <a:t> (September)</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bar"/>
        <c:grouping val="clustered"/>
        <c:varyColors val="0"/>
        <c:ser>
          <c:idx val="0"/>
          <c:order val="0"/>
          <c:tx>
            <c:strRef>
              <c:f>Tabelle1!$B$1</c:f>
              <c:strCache>
                <c:ptCount val="1"/>
                <c:pt idx="0">
                  <c:v>Datenreihe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Tabelle1!$A$2:$A$5</c:f>
              <c:numCache>
                <c:formatCode>m/d/yyyy</c:formatCode>
                <c:ptCount val="4"/>
                <c:pt idx="0">
                  <c:v>43373</c:v>
                </c:pt>
                <c:pt idx="1">
                  <c:v>43738</c:v>
                </c:pt>
              </c:numCache>
            </c:numRef>
          </c:cat>
          <c:val>
            <c:numRef>
              <c:f>Tabelle1!$B$2:$B$5</c:f>
              <c:numCache>
                <c:formatCode>General</c:formatCode>
                <c:ptCount val="4"/>
                <c:pt idx="0">
                  <c:v>2440</c:v>
                </c:pt>
                <c:pt idx="1">
                  <c:v>2615</c:v>
                </c:pt>
              </c:numCache>
            </c:numRef>
          </c:val>
          <c:extLst>
            <c:ext xmlns:c16="http://schemas.microsoft.com/office/drawing/2014/chart" uri="{C3380CC4-5D6E-409C-BE32-E72D297353CC}">
              <c16:uniqueId val="{00000000-4AAA-4466-B8E5-E5386E95F1B8}"/>
            </c:ext>
          </c:extLst>
        </c:ser>
        <c:dLbls>
          <c:dLblPos val="ctr"/>
          <c:showLegendKey val="0"/>
          <c:showVal val="1"/>
          <c:showCatName val="0"/>
          <c:showSerName val="0"/>
          <c:showPercent val="0"/>
          <c:showBubbleSize val="0"/>
        </c:dLbls>
        <c:gapWidth val="182"/>
        <c:axId val="514794968"/>
        <c:axId val="514792016"/>
      </c:barChart>
      <c:dateAx>
        <c:axId val="514794968"/>
        <c:scaling>
          <c:orientation val="minMax"/>
        </c:scaling>
        <c:delete val="1"/>
        <c:axPos val="l"/>
        <c:numFmt formatCode="m/d/yyyy" sourceLinked="1"/>
        <c:majorTickMark val="out"/>
        <c:minorTickMark val="none"/>
        <c:tickLblPos val="nextTo"/>
        <c:crossAx val="514792016"/>
        <c:crosses val="autoZero"/>
        <c:auto val="1"/>
        <c:lblOffset val="100"/>
        <c:baseTimeUnit val="years"/>
      </c:dateAx>
      <c:valAx>
        <c:axId val="5147920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514794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'Qualifikationsbedarf in der Met'!$AA$151:$AI$151</c:f>
              <c:strCache>
                <c:ptCount val="9"/>
                <c:pt idx="0">
                  <c:v>Prozesstechnik</c:v>
                </c:pt>
                <c:pt idx="1">
                  <c:v>Werkstofftechnik</c:v>
                </c:pt>
                <c:pt idx="2">
                  <c:v>Qualitätsmanagement</c:v>
                </c:pt>
                <c:pt idx="3">
                  <c:v>Mess-, Steuer- und Regeltechnik</c:v>
                </c:pt>
                <c:pt idx="4">
                  <c:v>Informationstechnologie</c:v>
                </c:pt>
                <c:pt idx="5">
                  <c:v>Projektmanagement</c:v>
                </c:pt>
                <c:pt idx="6">
                  <c:v>Mechanik</c:v>
                </c:pt>
                <c:pt idx="7">
                  <c:v>Metalltechnik</c:v>
                </c:pt>
                <c:pt idx="8">
                  <c:v>Elektrotechnik</c:v>
                </c:pt>
              </c:strCache>
            </c:strRef>
          </c:cat>
          <c:val>
            <c:numRef>
              <c:f>'Qualifikationsbedarf in der Met'!$AA$152:$AI$152</c:f>
              <c:numCache>
                <c:formatCode>0%</c:formatCode>
                <c:ptCount val="9"/>
                <c:pt idx="0">
                  <c:v>0.1315789473684211</c:v>
                </c:pt>
                <c:pt idx="1">
                  <c:v>0.15789473684210537</c:v>
                </c:pt>
                <c:pt idx="2">
                  <c:v>0.21052631578947376</c:v>
                </c:pt>
                <c:pt idx="3">
                  <c:v>0.2631578947368422</c:v>
                </c:pt>
                <c:pt idx="4">
                  <c:v>0.31578947368421073</c:v>
                </c:pt>
                <c:pt idx="5">
                  <c:v>0.34210526315789502</c:v>
                </c:pt>
                <c:pt idx="6">
                  <c:v>0.39473684210526327</c:v>
                </c:pt>
                <c:pt idx="7">
                  <c:v>0.5</c:v>
                </c:pt>
                <c:pt idx="8">
                  <c:v>0.5</c:v>
                </c:pt>
              </c:numCache>
            </c:numRef>
          </c:val>
          <c:extLst>
            <c:ext xmlns:c16="http://schemas.microsoft.com/office/drawing/2014/chart" uri="{C3380CC4-5D6E-409C-BE32-E72D297353CC}">
              <c16:uniqueId val="{00000000-7E42-41D6-AB7E-30452D9FFF39}"/>
            </c:ext>
          </c:extLst>
        </c:ser>
        <c:dLbls>
          <c:showLegendKey val="0"/>
          <c:showVal val="0"/>
          <c:showCatName val="0"/>
          <c:showSerName val="0"/>
          <c:showPercent val="0"/>
          <c:showBubbleSize val="0"/>
        </c:dLbls>
        <c:gapWidth val="150"/>
        <c:axId val="56322304"/>
        <c:axId val="58228736"/>
      </c:barChart>
      <c:catAx>
        <c:axId val="56322304"/>
        <c:scaling>
          <c:orientation val="minMax"/>
        </c:scaling>
        <c:delete val="0"/>
        <c:axPos val="l"/>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e-DE"/>
          </a:p>
        </c:txPr>
        <c:crossAx val="58228736"/>
        <c:crosses val="autoZero"/>
        <c:auto val="1"/>
        <c:lblAlgn val="ctr"/>
        <c:lblOffset val="100"/>
        <c:noMultiLvlLbl val="0"/>
      </c:catAx>
      <c:valAx>
        <c:axId val="58228736"/>
        <c:scaling>
          <c:orientation val="minMax"/>
        </c:scaling>
        <c:delete val="0"/>
        <c:axPos val="b"/>
        <c:majorGridlines>
          <c:spPr>
            <a:ln w="6350" cap="flat" cmpd="sng" algn="ctr">
              <a:solidFill>
                <a:schemeClr val="bg1">
                  <a:lumMod val="75000"/>
                </a:schemeClr>
              </a:solidFill>
              <a:prstDash val="dashDot"/>
              <a:round/>
            </a:ln>
            <a:effectLst/>
          </c:spPr>
        </c:majorGridlines>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e-DE"/>
          </a:p>
        </c:txPr>
        <c:crossAx val="56322304"/>
        <c:crosses val="autoZero"/>
        <c:crossBetween val="between"/>
        <c:majorUnit val="0.2"/>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100"/>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4878-4B1F-8CAD-5E3261326210}"/>
              </c:ext>
            </c:extLst>
          </c:dPt>
          <c:dPt>
            <c:idx val="1"/>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878-4B1F-8CAD-5E3261326210}"/>
              </c:ext>
            </c:extLst>
          </c:dPt>
          <c:dLbls>
            <c:dLbl>
              <c:idx val="0"/>
              <c:tx>
                <c:rich>
                  <a:bodyPr/>
                  <a:lstStyle/>
                  <a:p>
                    <a:fld id="{220DD836-4DBC-4876-8569-464B898D68CD}" type="VALUE">
                      <a:rPr lang="en-US"/>
                      <a:pPr/>
                      <a:t>[WERT]</a:t>
                    </a:fld>
                    <a:endParaRPr lang="de-DE"/>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878-4B1F-8CAD-5E3261326210}"/>
                </c:ext>
              </c:extLst>
            </c:dLbl>
            <c:dLbl>
              <c:idx val="1"/>
              <c:tx>
                <c:rich>
                  <a:bodyPr/>
                  <a:lstStyle/>
                  <a:p>
                    <a:fld id="{17F7041E-C6E8-4364-92A9-6AC1B2B4FD2E}" type="VALUE">
                      <a:rPr lang="en-US"/>
                      <a:pPr/>
                      <a:t>[WERT]</a:t>
                    </a:fld>
                    <a:endParaRPr lang="de-DE"/>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878-4B1F-8CAD-5E326132621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de-DE"/>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'Qualifikationsbedarf in der Met'!$AC$167:$AC$168</c:f>
              <c:strCache>
                <c:ptCount val="2"/>
                <c:pt idx="0">
                  <c:v>Ja</c:v>
                </c:pt>
                <c:pt idx="1">
                  <c:v>Nein</c:v>
                </c:pt>
              </c:strCache>
            </c:strRef>
          </c:cat>
          <c:val>
            <c:numRef>
              <c:f>'Qualifikationsbedarf in der Met'!$Z$150:$Z$151</c:f>
              <c:numCache>
                <c:formatCode>0%</c:formatCode>
                <c:ptCount val="2"/>
                <c:pt idx="0">
                  <c:v>0.29629629629629628</c:v>
                </c:pt>
                <c:pt idx="1">
                  <c:v>0.70370370370370372</c:v>
                </c:pt>
              </c:numCache>
            </c:numRef>
          </c:val>
          <c:extLst>
            <c:ext xmlns:c16="http://schemas.microsoft.com/office/drawing/2014/chart" uri="{C3380CC4-5D6E-409C-BE32-E72D297353CC}">
              <c16:uniqueId val="{00000003-4878-4B1F-8CAD-5E326132621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de-DE"/>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0-7DB6-41D6-8D32-3E0BC31AC1A7}"/>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1-7DB6-41D6-8D32-3E0BC31AC1A7}"/>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5-7630-4180-8C88-0BF630400144}"/>
              </c:ext>
            </c:extLst>
          </c:dPt>
          <c:dLbls>
            <c:dLbl>
              <c:idx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0-7DB6-41D6-8D32-3E0BC31AC1A7}"/>
                </c:ext>
              </c:extLst>
            </c:dLbl>
            <c:dLbl>
              <c:idx val="1"/>
              <c:tx>
                <c:rich>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fld id="{6CAA1FDA-CE2B-46F2-8D9C-210916FF6314}" type="VALUE">
                      <a:rPr lang="en-US">
                        <a:solidFill>
                          <a:schemeClr val="tx1"/>
                        </a:solidFill>
                      </a:rPr>
                      <a:pPr>
                        <a:defRPr>
                          <a:solidFill>
                            <a:schemeClr val="bg1"/>
                          </a:solidFill>
                        </a:defRPr>
                      </a:pPr>
                      <a:t>[WERT]</a:t>
                    </a:fld>
                    <a:endParaRPr lang="de-DE"/>
                  </a:p>
                </c:rich>
              </c:tx>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DB6-41D6-8D32-3E0BC31AC1A7}"/>
                </c:ext>
              </c:extLst>
            </c:dLbl>
            <c:dLbl>
              <c:idx val="2"/>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accent3"/>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5-7630-4180-8C88-0BF630400144}"/>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'Qualifikationsbedarf in der Met'!$KC$168:$KC$170</c:f>
              <c:strCache>
                <c:ptCount val="3"/>
                <c:pt idx="0">
                  <c:v>Gestiegen</c:v>
                </c:pt>
                <c:pt idx="1">
                  <c:v>Unverändert geblieben</c:v>
                </c:pt>
                <c:pt idx="2">
                  <c:v>Gesunken</c:v>
                </c:pt>
              </c:strCache>
            </c:strRef>
          </c:cat>
          <c:val>
            <c:numRef>
              <c:f>'Qualifikationsbedarf in der Met'!$KD$168:$KD$170</c:f>
              <c:numCache>
                <c:formatCode>0%</c:formatCode>
                <c:ptCount val="3"/>
                <c:pt idx="0">
                  <c:v>0.55000000000000004</c:v>
                </c:pt>
                <c:pt idx="1">
                  <c:v>0.4</c:v>
                </c:pt>
                <c:pt idx="2">
                  <c:v>0.05</c:v>
                </c:pt>
              </c:numCache>
            </c:numRef>
          </c:val>
          <c:extLst>
            <c:ext xmlns:c16="http://schemas.microsoft.com/office/drawing/2014/chart" uri="{C3380CC4-5D6E-409C-BE32-E72D297353CC}">
              <c16:uniqueId val="{00000002-7DB6-41D6-8D32-3E0BC31AC1A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100" b="0" i="0" u="none" strike="noStrike" kern="1200" baseline="0">
              <a:solidFill>
                <a:schemeClr val="tx1"/>
              </a:solidFill>
              <a:latin typeface="+mn-lt"/>
              <a:ea typeface="+mn-ea"/>
              <a:cs typeface="+mn-cs"/>
            </a:defRPr>
          </a:pPr>
          <a:endParaRPr lang="de-DE"/>
        </a:p>
      </c:txPr>
    </c:legend>
    <c:plotVisOnly val="1"/>
    <c:dispBlanksAs val="zero"/>
    <c:showDLblsOverMax val="0"/>
  </c:chart>
  <c:spPr>
    <a:noFill/>
    <a:ln w="6350" cap="flat" cmpd="sng" algn="ctr">
      <a:noFill/>
      <a:prstDash val="solid"/>
      <a:miter lim="800000"/>
    </a:ln>
    <a:effectLst/>
  </c:spPr>
  <c:txPr>
    <a:bodyPr/>
    <a:lstStyle/>
    <a:p>
      <a:pPr>
        <a:defRPr sz="1100"/>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0-E0DF-4F7A-A942-C78A7271D60E}"/>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1-E0DF-4F7A-A942-C78A7271D60E}"/>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5-7377-41E7-BF1F-DF245227BE3A}"/>
              </c:ext>
            </c:extLst>
          </c:dPt>
          <c:dLbls>
            <c:dLbl>
              <c:idx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0-E0DF-4F7A-A942-C78A7271D60E}"/>
                </c:ext>
              </c:extLst>
            </c:dLbl>
            <c:dLbl>
              <c:idx val="1"/>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1-E0DF-4F7A-A942-C78A7271D60E}"/>
                </c:ext>
              </c:extLst>
            </c:dLbl>
            <c:dLbl>
              <c:idx val="2"/>
              <c:tx>
                <c:rich>
                  <a:bodyPr/>
                  <a:lstStyle/>
                  <a:p>
                    <a:r>
                      <a:rPr lang="en-US" dirty="0" smtClean="0"/>
                      <a:t>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377-41E7-BF1F-DF245227BE3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'Qualifikationsbedarf in der Met'!$KF$168:$KF$170</c:f>
              <c:strCache>
                <c:ptCount val="3"/>
                <c:pt idx="0">
                  <c:v>Steigen</c:v>
                </c:pt>
                <c:pt idx="1">
                  <c:v>Unverändert bleiben</c:v>
                </c:pt>
                <c:pt idx="2">
                  <c:v>Sinken</c:v>
                </c:pt>
              </c:strCache>
            </c:strRef>
          </c:cat>
          <c:val>
            <c:numRef>
              <c:f>'Qualifikationsbedarf in der Met'!$KG$168:$KG$170</c:f>
              <c:numCache>
                <c:formatCode>0%</c:formatCode>
                <c:ptCount val="3"/>
                <c:pt idx="0">
                  <c:v>0.57500000000000018</c:v>
                </c:pt>
                <c:pt idx="1">
                  <c:v>0.4</c:v>
                </c:pt>
                <c:pt idx="2">
                  <c:v>2.5000000000000001E-2</c:v>
                </c:pt>
              </c:numCache>
            </c:numRef>
          </c:val>
          <c:extLst>
            <c:ext xmlns:c16="http://schemas.microsoft.com/office/drawing/2014/chart" uri="{C3380CC4-5D6E-409C-BE32-E72D297353CC}">
              <c16:uniqueId val="{00000002-E0DF-4F7A-A942-C78A7271D60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100" b="0" i="0" u="none" strike="noStrike" kern="1200" baseline="0">
              <a:solidFill>
                <a:schemeClr val="tx1"/>
              </a:solidFill>
              <a:latin typeface="+mn-lt"/>
              <a:ea typeface="+mn-ea"/>
              <a:cs typeface="+mn-cs"/>
            </a:defRPr>
          </a:pPr>
          <a:endParaRPr lang="de-DE"/>
        </a:p>
      </c:txPr>
    </c:legend>
    <c:plotVisOnly val="1"/>
    <c:dispBlanksAs val="zero"/>
    <c:showDLblsOverMax val="0"/>
  </c:chart>
  <c:spPr>
    <a:noFill/>
    <a:ln w="6350" cap="flat" cmpd="sng" algn="ctr">
      <a:noFill/>
      <a:prstDash val="solid"/>
      <a:miter lim="800000"/>
    </a:ln>
    <a:effectLst/>
  </c:spPr>
  <c:txPr>
    <a:bodyPr/>
    <a:lstStyle/>
    <a:p>
      <a:pPr>
        <a:defRPr sz="1100"/>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355130323006697"/>
          <c:y val="3.4643959539227914E-2"/>
          <c:w val="0.5962929093029119"/>
          <c:h val="0.88059390211754696"/>
        </c:manualLayout>
      </c:layout>
      <c:barChart>
        <c:barDir val="bar"/>
        <c:grouping val="clustered"/>
        <c:varyColors val="0"/>
        <c:ser>
          <c:idx val="0"/>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'Qualifikationsbedarf in der Met'!$KV$261:$LC$261</c:f>
              <c:strCache>
                <c:ptCount val="8"/>
                <c:pt idx="0">
                  <c:v>Personalberatung</c:v>
                </c:pt>
                <c:pt idx="1">
                  <c:v>Inserate bei Printmedien</c:v>
                </c:pt>
                <c:pt idx="2">
                  <c:v>Direkter Kontakt zu Aus- und Weiterbildungseinrichtungen</c:v>
                </c:pt>
                <c:pt idx="3">
                  <c:v>Social Media</c:v>
                </c:pt>
                <c:pt idx="4">
                  <c:v>AMS</c:v>
                </c:pt>
                <c:pt idx="5">
                  <c:v>Online-Jobbörsen</c:v>
                </c:pt>
                <c:pt idx="6">
                  <c:v>Ausschreibung auf eigener Webseite</c:v>
                </c:pt>
                <c:pt idx="7">
                  <c:v>Mündliche Kommunikation, Empfehlung</c:v>
                </c:pt>
              </c:strCache>
            </c:strRef>
          </c:cat>
          <c:val>
            <c:numRef>
              <c:f>'Qualifikationsbedarf in der Met'!$KV$262:$LC$262</c:f>
              <c:numCache>
                <c:formatCode>0%</c:formatCode>
                <c:ptCount val="8"/>
                <c:pt idx="0">
                  <c:v>0.34090909090909088</c:v>
                </c:pt>
                <c:pt idx="1">
                  <c:v>0.36363636363636376</c:v>
                </c:pt>
                <c:pt idx="2">
                  <c:v>0.56818181818181845</c:v>
                </c:pt>
                <c:pt idx="3">
                  <c:v>0.63636363636363669</c:v>
                </c:pt>
                <c:pt idx="4">
                  <c:v>0.63636363636363669</c:v>
                </c:pt>
                <c:pt idx="5">
                  <c:v>0.72727272727272729</c:v>
                </c:pt>
                <c:pt idx="6">
                  <c:v>0.79545454545454541</c:v>
                </c:pt>
                <c:pt idx="7">
                  <c:v>0.86363636363636354</c:v>
                </c:pt>
              </c:numCache>
            </c:numRef>
          </c:val>
          <c:extLst>
            <c:ext xmlns:c16="http://schemas.microsoft.com/office/drawing/2014/chart" uri="{C3380CC4-5D6E-409C-BE32-E72D297353CC}">
              <c16:uniqueId val="{00000000-3860-4F9B-B69D-A483D65FD89D}"/>
            </c:ext>
          </c:extLst>
        </c:ser>
        <c:dLbls>
          <c:showLegendKey val="0"/>
          <c:showVal val="0"/>
          <c:showCatName val="0"/>
          <c:showSerName val="0"/>
          <c:showPercent val="0"/>
          <c:showBubbleSize val="0"/>
        </c:dLbls>
        <c:gapWidth val="150"/>
        <c:axId val="58359168"/>
        <c:axId val="56558720"/>
      </c:barChart>
      <c:catAx>
        <c:axId val="58359168"/>
        <c:scaling>
          <c:orientation val="minMax"/>
        </c:scaling>
        <c:delete val="0"/>
        <c:axPos val="l"/>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e-DE"/>
          </a:p>
        </c:txPr>
        <c:crossAx val="56558720"/>
        <c:crosses val="autoZero"/>
        <c:auto val="1"/>
        <c:lblAlgn val="ctr"/>
        <c:lblOffset val="100"/>
        <c:noMultiLvlLbl val="0"/>
      </c:catAx>
      <c:valAx>
        <c:axId val="56558720"/>
        <c:scaling>
          <c:orientation val="minMax"/>
        </c:scaling>
        <c:delete val="0"/>
        <c:axPos val="b"/>
        <c:majorGridlines>
          <c:spPr>
            <a:ln w="6350" cap="flat" cmpd="sng" algn="ctr">
              <a:solidFill>
                <a:schemeClr val="bg1">
                  <a:lumMod val="75000"/>
                </a:schemeClr>
              </a:solidFill>
              <a:prstDash val="dashDot"/>
              <a:round/>
            </a:ln>
            <a:effectLst/>
          </c:spPr>
        </c:majorGridlines>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e-DE"/>
          </a:p>
        </c:txPr>
        <c:crossAx val="58359168"/>
        <c:crosses val="autoZero"/>
        <c:crossBetween val="between"/>
        <c:majorUnit val="0.2"/>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100"/>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'Qualifikationsbedarf in der Met'!$KP$192</c:f>
              <c:strCache>
                <c:ptCount val="1"/>
                <c:pt idx="0">
                  <c:v>ja</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'Qualifikationsbedarf in der Met'!$KO$193:$KO$200</c:f>
              <c:strCache>
                <c:ptCount val="8"/>
                <c:pt idx="0">
                  <c:v>Akquise im Ausland</c:v>
                </c:pt>
                <c:pt idx="1">
                  <c:v>MitarbeiterInnen Castings</c:v>
                </c:pt>
                <c:pt idx="2">
                  <c:v>Outsourcing/Kooperation mit externen Dienstleistern</c:v>
                </c:pt>
                <c:pt idx="3">
                  <c:v>Kontaktaufnahme mit Fachkräften aus anderen Unternehmen</c:v>
                </c:pt>
                <c:pt idx="4">
                  <c:v>Kooperationen mit Aus- und Weiterbildungseinrichtungen</c:v>
                </c:pt>
                <c:pt idx="5">
                  <c:v>Kreatives Recruiting</c:v>
                </c:pt>
                <c:pt idx="6">
                  <c:v>Interne Weiterbildung für MitarbeiterInnen </c:v>
                </c:pt>
                <c:pt idx="7">
                  <c:v>Suche von Fachkräften am heimischen Arbeitsmarkt</c:v>
                </c:pt>
              </c:strCache>
            </c:strRef>
          </c:cat>
          <c:val>
            <c:numRef>
              <c:f>'Qualifikationsbedarf in der Met'!$KP$193:$KP$200</c:f>
              <c:numCache>
                <c:formatCode>0%</c:formatCode>
                <c:ptCount val="8"/>
                <c:pt idx="0">
                  <c:v>8.5714285714285715E-2</c:v>
                </c:pt>
                <c:pt idx="1">
                  <c:v>0.1388888888888889</c:v>
                </c:pt>
                <c:pt idx="2">
                  <c:v>0.1388888888888889</c:v>
                </c:pt>
                <c:pt idx="3">
                  <c:v>0.17647058823529418</c:v>
                </c:pt>
                <c:pt idx="4">
                  <c:v>0.33333333333333331</c:v>
                </c:pt>
                <c:pt idx="5">
                  <c:v>0.35135135135135137</c:v>
                </c:pt>
                <c:pt idx="6">
                  <c:v>0.71052631578947367</c:v>
                </c:pt>
                <c:pt idx="7">
                  <c:v>0.77500000000000024</c:v>
                </c:pt>
              </c:numCache>
            </c:numRef>
          </c:val>
          <c:extLst>
            <c:ext xmlns:c16="http://schemas.microsoft.com/office/drawing/2014/chart" uri="{C3380CC4-5D6E-409C-BE32-E72D297353CC}">
              <c16:uniqueId val="{00000000-CA9A-4646-AC65-2836542B24B9}"/>
            </c:ext>
          </c:extLst>
        </c:ser>
        <c:ser>
          <c:idx val="1"/>
          <c:order val="1"/>
          <c:tx>
            <c:strRef>
              <c:f>'Qualifikationsbedarf in der Met'!$KQ$192</c:f>
              <c:strCache>
                <c:ptCount val="1"/>
                <c:pt idx="0">
                  <c:v>eher ja</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dLbl>
              <c:idx val="7"/>
              <c:tx>
                <c:rich>
                  <a:bodyPr/>
                  <a:lstStyle/>
                  <a:p>
                    <a:r>
                      <a:rPr lang="en-US" smtClean="0"/>
                      <a:t>22</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970-4FA1-92AD-4D6C9C4D01B2}"/>
                </c:ext>
              </c:extLst>
            </c:dLbl>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'Qualifikationsbedarf in der Met'!$KO$193:$KO$200</c:f>
              <c:strCache>
                <c:ptCount val="8"/>
                <c:pt idx="0">
                  <c:v>Akquise im Ausland</c:v>
                </c:pt>
                <c:pt idx="1">
                  <c:v>MitarbeiterInnen Castings</c:v>
                </c:pt>
                <c:pt idx="2">
                  <c:v>Outsourcing/Kooperation mit externen Dienstleistern</c:v>
                </c:pt>
                <c:pt idx="3">
                  <c:v>Kontaktaufnahme mit Fachkräften aus anderen Unternehmen</c:v>
                </c:pt>
                <c:pt idx="4">
                  <c:v>Kooperationen mit Aus- und Weiterbildungseinrichtungen</c:v>
                </c:pt>
                <c:pt idx="5">
                  <c:v>Kreatives Recruiting</c:v>
                </c:pt>
                <c:pt idx="6">
                  <c:v>Interne Weiterbildung für MitarbeiterInnen </c:v>
                </c:pt>
                <c:pt idx="7">
                  <c:v>Suche von Fachkräften am heimischen Arbeitsmarkt</c:v>
                </c:pt>
              </c:strCache>
            </c:strRef>
          </c:cat>
          <c:val>
            <c:numRef>
              <c:f>'Qualifikationsbedarf in der Met'!$KQ$193:$KQ$200</c:f>
              <c:numCache>
                <c:formatCode>0%</c:formatCode>
                <c:ptCount val="8"/>
                <c:pt idx="0">
                  <c:v>0.17142857142857137</c:v>
                </c:pt>
                <c:pt idx="1">
                  <c:v>0.22222222222222221</c:v>
                </c:pt>
                <c:pt idx="2">
                  <c:v>0.25</c:v>
                </c:pt>
                <c:pt idx="3">
                  <c:v>0.38235294117647078</c:v>
                </c:pt>
                <c:pt idx="4">
                  <c:v>0.43589743589743601</c:v>
                </c:pt>
                <c:pt idx="5">
                  <c:v>0.40540540540540548</c:v>
                </c:pt>
                <c:pt idx="6">
                  <c:v>0.2631578947368422</c:v>
                </c:pt>
                <c:pt idx="7">
                  <c:v>0.22500000000000001</c:v>
                </c:pt>
              </c:numCache>
            </c:numRef>
          </c:val>
          <c:extLst>
            <c:ext xmlns:c16="http://schemas.microsoft.com/office/drawing/2014/chart" uri="{C3380CC4-5D6E-409C-BE32-E72D297353CC}">
              <c16:uniqueId val="{00000001-CA9A-4646-AC65-2836542B24B9}"/>
            </c:ext>
          </c:extLst>
        </c:ser>
        <c:ser>
          <c:idx val="2"/>
          <c:order val="2"/>
          <c:tx>
            <c:strRef>
              <c:f>'Qualifikationsbedarf in der Met'!$KR$192</c:f>
              <c:strCache>
                <c:ptCount val="1"/>
                <c:pt idx="0">
                  <c:v>eher nein</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2-CA9A-4646-AC65-2836542B24B9}"/>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'Qualifikationsbedarf in der Met'!$KO$193:$KO$200</c:f>
              <c:strCache>
                <c:ptCount val="8"/>
                <c:pt idx="0">
                  <c:v>Akquise im Ausland</c:v>
                </c:pt>
                <c:pt idx="1">
                  <c:v>MitarbeiterInnen Castings</c:v>
                </c:pt>
                <c:pt idx="2">
                  <c:v>Outsourcing/Kooperation mit externen Dienstleistern</c:v>
                </c:pt>
                <c:pt idx="3">
                  <c:v>Kontaktaufnahme mit Fachkräften aus anderen Unternehmen</c:v>
                </c:pt>
                <c:pt idx="4">
                  <c:v>Kooperationen mit Aus- und Weiterbildungseinrichtungen</c:v>
                </c:pt>
                <c:pt idx="5">
                  <c:v>Kreatives Recruiting</c:v>
                </c:pt>
                <c:pt idx="6">
                  <c:v>Interne Weiterbildung für MitarbeiterInnen </c:v>
                </c:pt>
                <c:pt idx="7">
                  <c:v>Suche von Fachkräften am heimischen Arbeitsmarkt</c:v>
                </c:pt>
              </c:strCache>
            </c:strRef>
          </c:cat>
          <c:val>
            <c:numRef>
              <c:f>'Qualifikationsbedarf in der Met'!$KR$193:$KR$200</c:f>
              <c:numCache>
                <c:formatCode>0%</c:formatCode>
                <c:ptCount val="8"/>
                <c:pt idx="0">
                  <c:v>0.4</c:v>
                </c:pt>
                <c:pt idx="1">
                  <c:v>0.3611111111111111</c:v>
                </c:pt>
                <c:pt idx="2">
                  <c:v>0.3611111111111111</c:v>
                </c:pt>
                <c:pt idx="3">
                  <c:v>0.29411764705882365</c:v>
                </c:pt>
                <c:pt idx="4">
                  <c:v>0.20512820512820518</c:v>
                </c:pt>
                <c:pt idx="5">
                  <c:v>0.21621621621621628</c:v>
                </c:pt>
                <c:pt idx="6">
                  <c:v>2.6315789473684216E-2</c:v>
                </c:pt>
                <c:pt idx="7">
                  <c:v>0</c:v>
                </c:pt>
              </c:numCache>
            </c:numRef>
          </c:val>
          <c:extLst>
            <c:ext xmlns:c16="http://schemas.microsoft.com/office/drawing/2014/chart" uri="{C3380CC4-5D6E-409C-BE32-E72D297353CC}">
              <c16:uniqueId val="{00000003-CA9A-4646-AC65-2836542B24B9}"/>
            </c:ext>
          </c:extLst>
        </c:ser>
        <c:ser>
          <c:idx val="3"/>
          <c:order val="3"/>
          <c:tx>
            <c:strRef>
              <c:f>'Qualifikationsbedarf in der Met'!$KS$192</c:f>
              <c:strCache>
                <c:ptCount val="1"/>
                <c:pt idx="0">
                  <c:v>nein</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invertIfNegative val="0"/>
          <c:dLbls>
            <c:dLbl>
              <c:idx val="6"/>
              <c:delete val="1"/>
              <c:extLst>
                <c:ext xmlns:c15="http://schemas.microsoft.com/office/drawing/2012/chart" uri="{CE6537A1-D6FC-4f65-9D91-7224C49458BB}"/>
                <c:ext xmlns:c16="http://schemas.microsoft.com/office/drawing/2014/chart" uri="{C3380CC4-5D6E-409C-BE32-E72D297353CC}">
                  <c16:uniqueId val="{00000004-CA9A-4646-AC65-2836542B24B9}"/>
                </c:ext>
              </c:extLst>
            </c:dLbl>
            <c:dLbl>
              <c:idx val="7"/>
              <c:delete val="1"/>
              <c:extLst>
                <c:ext xmlns:c15="http://schemas.microsoft.com/office/drawing/2012/chart" uri="{CE6537A1-D6FC-4f65-9D91-7224C49458BB}"/>
                <c:ext xmlns:c16="http://schemas.microsoft.com/office/drawing/2014/chart" uri="{C3380CC4-5D6E-409C-BE32-E72D297353CC}">
                  <c16:uniqueId val="{00000005-CA9A-4646-AC65-2836542B24B9}"/>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'Qualifikationsbedarf in der Met'!$KO$193:$KO$200</c:f>
              <c:strCache>
                <c:ptCount val="8"/>
                <c:pt idx="0">
                  <c:v>Akquise im Ausland</c:v>
                </c:pt>
                <c:pt idx="1">
                  <c:v>MitarbeiterInnen Castings</c:v>
                </c:pt>
                <c:pt idx="2">
                  <c:v>Outsourcing/Kooperation mit externen Dienstleistern</c:v>
                </c:pt>
                <c:pt idx="3">
                  <c:v>Kontaktaufnahme mit Fachkräften aus anderen Unternehmen</c:v>
                </c:pt>
                <c:pt idx="4">
                  <c:v>Kooperationen mit Aus- und Weiterbildungseinrichtungen</c:v>
                </c:pt>
                <c:pt idx="5">
                  <c:v>Kreatives Recruiting</c:v>
                </c:pt>
                <c:pt idx="6">
                  <c:v>Interne Weiterbildung für MitarbeiterInnen </c:v>
                </c:pt>
                <c:pt idx="7">
                  <c:v>Suche von Fachkräften am heimischen Arbeitsmarkt</c:v>
                </c:pt>
              </c:strCache>
            </c:strRef>
          </c:cat>
          <c:val>
            <c:numRef>
              <c:f>'Qualifikationsbedarf in der Met'!$KS$193:$KS$200</c:f>
              <c:numCache>
                <c:formatCode>0%</c:formatCode>
                <c:ptCount val="8"/>
                <c:pt idx="0">
                  <c:v>0.34285714285714286</c:v>
                </c:pt>
                <c:pt idx="1">
                  <c:v>0.27777777777777796</c:v>
                </c:pt>
                <c:pt idx="2">
                  <c:v>0.25</c:v>
                </c:pt>
                <c:pt idx="3">
                  <c:v>0.14705882352941183</c:v>
                </c:pt>
                <c:pt idx="4">
                  <c:v>2.5641025641025654E-2</c:v>
                </c:pt>
                <c:pt idx="5">
                  <c:v>2.7027027027027046E-2</c:v>
                </c:pt>
                <c:pt idx="6">
                  <c:v>0</c:v>
                </c:pt>
                <c:pt idx="7">
                  <c:v>0</c:v>
                </c:pt>
              </c:numCache>
            </c:numRef>
          </c:val>
          <c:extLst>
            <c:ext xmlns:c16="http://schemas.microsoft.com/office/drawing/2014/chart" uri="{C3380CC4-5D6E-409C-BE32-E72D297353CC}">
              <c16:uniqueId val="{00000006-CA9A-4646-AC65-2836542B24B9}"/>
            </c:ext>
          </c:extLst>
        </c:ser>
        <c:dLbls>
          <c:showLegendKey val="0"/>
          <c:showVal val="0"/>
          <c:showCatName val="0"/>
          <c:showSerName val="0"/>
          <c:showPercent val="0"/>
          <c:showBubbleSize val="0"/>
        </c:dLbls>
        <c:gapWidth val="100"/>
        <c:overlap val="100"/>
        <c:axId val="59338112"/>
        <c:axId val="59368576"/>
      </c:barChart>
      <c:catAx>
        <c:axId val="59338112"/>
        <c:scaling>
          <c:orientation val="minMax"/>
        </c:scaling>
        <c:delete val="0"/>
        <c:axPos val="l"/>
        <c:numFmt formatCode="General" sourceLinked="0"/>
        <c:majorTickMark val="out"/>
        <c:minorTickMark val="none"/>
        <c:tickLblPos val="none"/>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e-DE"/>
          </a:p>
        </c:txPr>
        <c:crossAx val="59368576"/>
        <c:crosses val="autoZero"/>
        <c:auto val="1"/>
        <c:lblAlgn val="ctr"/>
        <c:lblOffset val="100"/>
        <c:noMultiLvlLbl val="0"/>
      </c:catAx>
      <c:valAx>
        <c:axId val="59368576"/>
        <c:scaling>
          <c:orientation val="minMax"/>
        </c:scaling>
        <c:delete val="0"/>
        <c:axPos val="b"/>
        <c:majorGridlines>
          <c:spPr>
            <a:ln w="6350" cap="flat" cmpd="sng" algn="ctr">
              <a:solidFill>
                <a:schemeClr val="bg1">
                  <a:lumMod val="75000"/>
                </a:schemeClr>
              </a:solidFill>
              <a:prstDash val="dashDot"/>
              <a:round/>
            </a:ln>
            <a:effectLst/>
          </c:spPr>
        </c:majorGridlines>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e-DE"/>
          </a:p>
        </c:txPr>
        <c:crossAx val="59338112"/>
        <c:crosses val="autoZero"/>
        <c:crossBetween val="between"/>
        <c:majorUnit val="0.2"/>
      </c:valAx>
      <c:spPr>
        <a:noFill/>
        <a:ln>
          <a:noFill/>
        </a:ln>
        <a:effectLst/>
      </c:spPr>
    </c:plotArea>
    <c:legend>
      <c:legendPos val="b"/>
      <c:layout>
        <c:manualLayout>
          <c:xMode val="edge"/>
          <c:yMode val="edge"/>
          <c:x val="0.32337876120696324"/>
          <c:y val="0.89675867329200343"/>
          <c:w val="0.3532424775860743"/>
          <c:h val="5.983091914823804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e-DE"/>
        </a:p>
      </c:txPr>
    </c:legend>
    <c:plotVisOnly val="1"/>
    <c:dispBlanksAs val="gap"/>
    <c:showDLblsOverMax val="0"/>
  </c:chart>
  <c:spPr>
    <a:noFill/>
    <a:ln w="6350" cap="flat" cmpd="sng" algn="ctr">
      <a:noFill/>
      <a:prstDash val="solid"/>
      <a:miter lim="800000"/>
    </a:ln>
    <a:effectLst/>
  </c:spPr>
  <c:txPr>
    <a:bodyPr/>
    <a:lstStyle/>
    <a:p>
      <a:pPr>
        <a:defRPr sz="1100"/>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119">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1">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mods="ignoreCSTransforms">
      <cs:styleClr val="0">
        <a:shade val="25000"/>
      </cs:styl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mods="ignoreCSTransforms">
      <cs:styleClr val="0">
        <a:tint val="25000"/>
      </cs:styl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119">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1">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mods="ignoreCSTransforms">
      <cs:styleClr val="0">
        <a:shade val="25000"/>
      </cs:styl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mods="ignoreCSTransforms">
      <cs:styleClr val="0">
        <a:tint val="25000"/>
      </cs:styl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119">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1">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mods="ignoreCSTransforms">
      <cs:styleClr val="0">
        <a:shade val="25000"/>
      </cs:styl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mods="ignoreCSTransforms">
      <cs:styleClr val="0">
        <a:tint val="25000"/>
      </cs:styl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19">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1">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mods="ignoreCSTransforms">
      <cs:styleClr val="0">
        <a:shade val="25000"/>
      </cs:styl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mods="ignoreCSTransforms">
      <cs:styleClr val="0">
        <a:tint val="25000"/>
      </cs:styl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1" y="0"/>
            <a:ext cx="4307734" cy="340439"/>
          </a:xfrm>
          <a:prstGeom prst="rect">
            <a:avLst/>
          </a:prstGeom>
          <a:noFill/>
          <a:ln>
            <a:noFill/>
          </a:ln>
          <a:effectLst/>
          <a:extLst/>
        </p:spPr>
        <p:txBody>
          <a:bodyPr vert="horz" wrap="square" lIns="91138" tIns="45569" rIns="91138" bIns="45569"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de-AT" altLang="de-DE"/>
          </a:p>
        </p:txBody>
      </p:sp>
      <p:sp>
        <p:nvSpPr>
          <p:cNvPr id="72707" name="Rectangle 3"/>
          <p:cNvSpPr>
            <a:spLocks noGrp="1" noChangeArrowheads="1"/>
          </p:cNvSpPr>
          <p:nvPr>
            <p:ph type="dt" sz="quarter" idx="1"/>
          </p:nvPr>
        </p:nvSpPr>
        <p:spPr bwMode="auto">
          <a:xfrm>
            <a:off x="5630891" y="0"/>
            <a:ext cx="4307734" cy="340439"/>
          </a:xfrm>
          <a:prstGeom prst="rect">
            <a:avLst/>
          </a:prstGeom>
          <a:noFill/>
          <a:ln>
            <a:noFill/>
          </a:ln>
          <a:effectLst/>
          <a:extLst/>
        </p:spPr>
        <p:txBody>
          <a:bodyPr vert="horz" wrap="square" lIns="91138" tIns="45569" rIns="91138" bIns="45569"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de-AT" altLang="de-DE"/>
          </a:p>
        </p:txBody>
      </p:sp>
      <p:sp>
        <p:nvSpPr>
          <p:cNvPr id="72708" name="Rectangle 4"/>
          <p:cNvSpPr>
            <a:spLocks noGrp="1" noChangeArrowheads="1"/>
          </p:cNvSpPr>
          <p:nvPr>
            <p:ph type="ftr" sz="quarter" idx="2"/>
          </p:nvPr>
        </p:nvSpPr>
        <p:spPr bwMode="auto">
          <a:xfrm>
            <a:off x="1" y="6467167"/>
            <a:ext cx="4307734" cy="340439"/>
          </a:xfrm>
          <a:prstGeom prst="rect">
            <a:avLst/>
          </a:prstGeom>
          <a:noFill/>
          <a:ln>
            <a:noFill/>
          </a:ln>
          <a:effectLst/>
          <a:extLst/>
        </p:spPr>
        <p:txBody>
          <a:bodyPr vert="horz" wrap="square" lIns="91138" tIns="45569" rIns="91138" bIns="45569"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de-AT" altLang="de-DE"/>
          </a:p>
        </p:txBody>
      </p:sp>
      <p:sp>
        <p:nvSpPr>
          <p:cNvPr id="72709" name="Rectangle 5"/>
          <p:cNvSpPr>
            <a:spLocks noGrp="1" noChangeArrowheads="1"/>
          </p:cNvSpPr>
          <p:nvPr>
            <p:ph type="sldNum" sz="quarter" idx="3"/>
          </p:nvPr>
        </p:nvSpPr>
        <p:spPr bwMode="auto">
          <a:xfrm>
            <a:off x="5630891" y="6467167"/>
            <a:ext cx="4307734" cy="340439"/>
          </a:xfrm>
          <a:prstGeom prst="rect">
            <a:avLst/>
          </a:prstGeom>
          <a:noFill/>
          <a:ln>
            <a:noFill/>
          </a:ln>
          <a:effectLst/>
          <a:extLst/>
        </p:spPr>
        <p:txBody>
          <a:bodyPr vert="horz" wrap="square" lIns="91138" tIns="45569" rIns="91138" bIns="45569" numCol="1" anchor="b" anchorCtr="0" compatLnSpc="1">
            <a:prstTxWarp prst="textNoShape">
              <a:avLst/>
            </a:prstTxWarp>
          </a:bodyPr>
          <a:lstStyle>
            <a:lvl1pPr algn="r" eaLnBrk="1" hangingPunct="1">
              <a:defRPr sz="1200">
                <a:latin typeface="Arial" pitchFamily="4" charset="0"/>
              </a:defRPr>
            </a:lvl1pPr>
          </a:lstStyle>
          <a:p>
            <a:pPr>
              <a:defRPr/>
            </a:pPr>
            <a:fld id="{2A155D1A-83BE-7047-98B4-EB00A8882069}" type="slidenum">
              <a:rPr lang="de-AT"/>
              <a:pPr>
                <a:defRPr/>
              </a:pPr>
              <a:t>‹Nr.›</a:t>
            </a:fld>
            <a:endParaRPr lang="de-A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1" y="0"/>
            <a:ext cx="4307734" cy="340439"/>
          </a:xfrm>
          <a:prstGeom prst="rect">
            <a:avLst/>
          </a:prstGeom>
          <a:noFill/>
          <a:ln>
            <a:noFill/>
          </a:ln>
          <a:effectLst/>
          <a:extLst/>
        </p:spPr>
        <p:txBody>
          <a:bodyPr vert="horz" wrap="square" lIns="91138" tIns="45569" rIns="91138" bIns="45569"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de-AT" altLang="de-DE"/>
          </a:p>
        </p:txBody>
      </p:sp>
      <p:sp>
        <p:nvSpPr>
          <p:cNvPr id="41987" name="Rectangle 3"/>
          <p:cNvSpPr>
            <a:spLocks noGrp="1" noChangeArrowheads="1"/>
          </p:cNvSpPr>
          <p:nvPr>
            <p:ph type="dt" idx="1"/>
          </p:nvPr>
        </p:nvSpPr>
        <p:spPr bwMode="auto">
          <a:xfrm>
            <a:off x="5630891" y="0"/>
            <a:ext cx="4307734" cy="340439"/>
          </a:xfrm>
          <a:prstGeom prst="rect">
            <a:avLst/>
          </a:prstGeom>
          <a:noFill/>
          <a:ln>
            <a:noFill/>
          </a:ln>
          <a:effectLst/>
          <a:extLst/>
        </p:spPr>
        <p:txBody>
          <a:bodyPr vert="horz" wrap="square" lIns="91138" tIns="45569" rIns="91138" bIns="45569"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de-AT" altLang="de-DE"/>
          </a:p>
        </p:txBody>
      </p:sp>
      <p:sp>
        <p:nvSpPr>
          <p:cNvPr id="14340" name="Rectangle 4"/>
          <p:cNvSpPr>
            <a:spLocks noGrp="1" noRot="1" noChangeAspect="1" noChangeArrowheads="1" noTextEdit="1"/>
          </p:cNvSpPr>
          <p:nvPr>
            <p:ph type="sldImg" idx="2"/>
          </p:nvPr>
        </p:nvSpPr>
        <p:spPr bwMode="auto">
          <a:xfrm>
            <a:off x="2701925" y="511175"/>
            <a:ext cx="4537075" cy="2552700"/>
          </a:xfrm>
          <a:prstGeom prst="rect">
            <a:avLst/>
          </a:prstGeom>
          <a:noFill/>
          <a:ln w="9525">
            <a:solidFill>
              <a:srgbClr val="000000"/>
            </a:solidFill>
            <a:miter lim="800000"/>
            <a:headEnd/>
            <a:tailEnd/>
          </a:ln>
        </p:spPr>
      </p:sp>
      <p:sp>
        <p:nvSpPr>
          <p:cNvPr id="41989" name="Rectangle 5"/>
          <p:cNvSpPr>
            <a:spLocks noGrp="1" noChangeArrowheads="1"/>
          </p:cNvSpPr>
          <p:nvPr>
            <p:ph type="body" sz="quarter" idx="3"/>
          </p:nvPr>
        </p:nvSpPr>
        <p:spPr bwMode="auto">
          <a:xfrm>
            <a:off x="994093" y="3234174"/>
            <a:ext cx="7952739" cy="3063955"/>
          </a:xfrm>
          <a:prstGeom prst="rect">
            <a:avLst/>
          </a:prstGeom>
          <a:noFill/>
          <a:ln>
            <a:noFill/>
          </a:ln>
          <a:effectLst/>
          <a:extLst/>
        </p:spPr>
        <p:txBody>
          <a:bodyPr vert="horz" wrap="square" lIns="91138" tIns="45569" rIns="91138" bIns="45569" numCol="1" anchor="t" anchorCtr="0" compatLnSpc="1">
            <a:prstTxWarp prst="textNoShape">
              <a:avLst/>
            </a:prstTxWarp>
          </a:bodyPr>
          <a:lstStyle/>
          <a:p>
            <a:pPr lvl="0"/>
            <a:r>
              <a:rPr lang="de-AT" noProof="0"/>
              <a:t>Textmasterformate durch Klicken bearbeiten</a:t>
            </a:r>
          </a:p>
          <a:p>
            <a:pPr lvl="1"/>
            <a:r>
              <a:rPr lang="de-AT" noProof="0"/>
              <a:t>Zweite Ebene</a:t>
            </a:r>
          </a:p>
          <a:p>
            <a:pPr lvl="2"/>
            <a:r>
              <a:rPr lang="de-AT" noProof="0"/>
              <a:t>Dritte Ebene</a:t>
            </a:r>
          </a:p>
          <a:p>
            <a:pPr lvl="3"/>
            <a:r>
              <a:rPr lang="de-AT" noProof="0"/>
              <a:t>Vierte Ebene</a:t>
            </a:r>
          </a:p>
          <a:p>
            <a:pPr lvl="4"/>
            <a:r>
              <a:rPr lang="de-AT" noProof="0"/>
              <a:t>Fünfte Ebene</a:t>
            </a:r>
          </a:p>
        </p:txBody>
      </p:sp>
      <p:sp>
        <p:nvSpPr>
          <p:cNvPr id="41990" name="Rectangle 6"/>
          <p:cNvSpPr>
            <a:spLocks noGrp="1" noChangeArrowheads="1"/>
          </p:cNvSpPr>
          <p:nvPr>
            <p:ph type="ftr" sz="quarter" idx="4"/>
          </p:nvPr>
        </p:nvSpPr>
        <p:spPr bwMode="auto">
          <a:xfrm>
            <a:off x="1" y="6467167"/>
            <a:ext cx="4307734" cy="340439"/>
          </a:xfrm>
          <a:prstGeom prst="rect">
            <a:avLst/>
          </a:prstGeom>
          <a:noFill/>
          <a:ln>
            <a:noFill/>
          </a:ln>
          <a:effectLst/>
          <a:extLst/>
        </p:spPr>
        <p:txBody>
          <a:bodyPr vert="horz" wrap="square" lIns="91138" tIns="45569" rIns="91138" bIns="45569"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de-AT" altLang="de-DE"/>
          </a:p>
        </p:txBody>
      </p:sp>
      <p:sp>
        <p:nvSpPr>
          <p:cNvPr id="41991" name="Rectangle 7"/>
          <p:cNvSpPr>
            <a:spLocks noGrp="1" noChangeArrowheads="1"/>
          </p:cNvSpPr>
          <p:nvPr>
            <p:ph type="sldNum" sz="quarter" idx="5"/>
          </p:nvPr>
        </p:nvSpPr>
        <p:spPr bwMode="auto">
          <a:xfrm>
            <a:off x="5630891" y="6467167"/>
            <a:ext cx="4307734" cy="340439"/>
          </a:xfrm>
          <a:prstGeom prst="rect">
            <a:avLst/>
          </a:prstGeom>
          <a:noFill/>
          <a:ln>
            <a:noFill/>
          </a:ln>
          <a:effectLst/>
          <a:extLst/>
        </p:spPr>
        <p:txBody>
          <a:bodyPr vert="horz" wrap="square" lIns="91138" tIns="45569" rIns="91138" bIns="45569" numCol="1" anchor="b" anchorCtr="0" compatLnSpc="1">
            <a:prstTxWarp prst="textNoShape">
              <a:avLst/>
            </a:prstTxWarp>
          </a:bodyPr>
          <a:lstStyle>
            <a:lvl1pPr algn="r" eaLnBrk="1" hangingPunct="1">
              <a:defRPr sz="1200">
                <a:latin typeface="Arial" pitchFamily="4" charset="0"/>
              </a:defRPr>
            </a:lvl1pPr>
          </a:lstStyle>
          <a:p>
            <a:pPr>
              <a:defRPr/>
            </a:pPr>
            <a:fld id="{28B0AB29-8C8F-324C-9E27-F6BC09154A5E}" type="slidenum">
              <a:rPr lang="de-AT"/>
              <a:pPr>
                <a:defRPr/>
              </a:pPr>
              <a:t>‹Nr.›</a:t>
            </a:fld>
            <a:endParaRPr lang="de-A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4" charset="-128"/>
        <a:cs typeface="ヒラギノ角ゴ Pro W3" pitchFamily="4" charset="-128"/>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4" charset="-128"/>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4" charset="-128"/>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4" charset="-128"/>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miter lim="800000"/>
            <a:headEnd/>
            <a:tailEnd/>
          </a:ln>
        </p:spPr>
        <p:txBody>
          <a:bodyPr/>
          <a:lstStyle/>
          <a:p>
            <a:fld id="{125E901F-14DD-4443-A39B-0E0F48D6B47E}" type="slidenum">
              <a:rPr lang="de-AT"/>
              <a:pPr/>
              <a:t>1</a:t>
            </a:fld>
            <a:endParaRPr lang="de-AT"/>
          </a:p>
        </p:txBody>
      </p:sp>
      <p:sp>
        <p:nvSpPr>
          <p:cNvPr id="16387" name="Rectangle 2"/>
          <p:cNvSpPr>
            <a:spLocks noGrp="1" noRot="1" noChangeAspect="1" noChangeArrowheads="1" noTextEdit="1"/>
          </p:cNvSpPr>
          <p:nvPr>
            <p:ph type="sldImg"/>
          </p:nvPr>
        </p:nvSpPr>
        <p:spPr>
          <a:xfrm>
            <a:off x="2701925" y="511175"/>
            <a:ext cx="4537075" cy="2552700"/>
          </a:xfrm>
          <a:ln/>
        </p:spPr>
      </p:sp>
      <p:sp>
        <p:nvSpPr>
          <p:cNvPr id="16388" name="Rectangle 3"/>
          <p:cNvSpPr>
            <a:spLocks noGrp="1" noChangeArrowheads="1"/>
          </p:cNvSpPr>
          <p:nvPr>
            <p:ph type="body" idx="1"/>
          </p:nvPr>
        </p:nvSpPr>
        <p:spPr>
          <a:noFill/>
        </p:spPr>
        <p:txBody>
          <a:bodyPr/>
          <a:lstStyle/>
          <a:p>
            <a:pPr eaLnBrk="1" hangingPunct="1"/>
            <a:endParaRPr lang="de-DE">
              <a:latin typeface="Arial" pitchFamily="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NÖ Industrie sichert Wohlstand </a:t>
            </a:r>
            <a:endParaRPr lang="de-AT" dirty="0"/>
          </a:p>
          <a:p>
            <a:r>
              <a:rPr lang="de-AT" dirty="0"/>
              <a:t>Niederösterreich ist ein Industrieland par excellence, die Industrie ist der stärkste Wirtschaftsfaktor der Region. Rund ein Drittel (31%) der gesamten NÖ Wirtschaftsleistung wird von der Industrie bestritten. Insgesamt sichern mehr als 35.000 (2016: 35.359) Unternehmen mit ihren Beschäftigten im </a:t>
            </a:r>
            <a:r>
              <a:rPr lang="de-AT" dirty="0" err="1"/>
              <a:t>servoindustriellen</a:t>
            </a:r>
            <a:r>
              <a:rPr lang="de-AT" dirty="0"/>
              <a:t> Sektor1 </a:t>
            </a:r>
            <a:r>
              <a:rPr lang="de-AT" b="1" dirty="0"/>
              <a:t>mehr als die Hälfte (55%) des erwirtschafteten Wohlstandes. </a:t>
            </a:r>
            <a:endParaRPr lang="de-AT" dirty="0"/>
          </a:p>
          <a:p>
            <a:endParaRPr lang="de-AT" dirty="0" smtClean="0"/>
          </a:p>
          <a:p>
            <a:r>
              <a:rPr lang="de-AT" b="1" dirty="0"/>
              <a:t>NÖ Industrie ist international erfolgreich </a:t>
            </a:r>
            <a:endParaRPr lang="de-AT" dirty="0"/>
          </a:p>
          <a:p>
            <a:r>
              <a:rPr lang="de-AT" dirty="0"/>
              <a:t>Vom höchsten Gebäude bis zum modernsten Autoscheinwerfer der Welt: Die innovativen und qualitativ hochwertigen Produkte der niederösterreichischen Industrie sind heute international gefragt. </a:t>
            </a:r>
            <a:r>
              <a:rPr lang="de-AT" b="1" dirty="0"/>
              <a:t>Fast die Hälfte des Umsatzes (49,3 Prozent) wird im Ausland erwirtschaftet </a:t>
            </a:r>
            <a:r>
              <a:rPr lang="de-AT" dirty="0"/>
              <a:t>(13.949 Mio. EUR). Der Gesamtumsatz der blau-gelben Industrie betrug 2017 mehr als 28,2 Milliarden Euro.</a:t>
            </a:r>
          </a:p>
          <a:p>
            <a:endParaRPr lang="de-AT" dirty="0"/>
          </a:p>
          <a:p>
            <a:r>
              <a:rPr lang="de-AT" b="1" dirty="0"/>
              <a:t>Die NÖ Industrie sichert die Kaufkraft im Land </a:t>
            </a:r>
            <a:endParaRPr lang="de-AT" dirty="0"/>
          </a:p>
          <a:p>
            <a:r>
              <a:rPr lang="de-AT" dirty="0"/>
              <a:t>Im Vergleich zu den weiteren Wirtschaftssektoren entlohnt die Industrie im Land überdurchschnittlich hoch. Der </a:t>
            </a:r>
            <a:r>
              <a:rPr lang="de-AT" b="1" dirty="0" err="1"/>
              <a:t>servoindustrielle</a:t>
            </a:r>
            <a:r>
              <a:rPr lang="de-AT" b="1" dirty="0"/>
              <a:t> Sektor kommt für rund die Hälfte (51%) der gesamten Löhne im Bundesland </a:t>
            </a:r>
            <a:r>
              <a:rPr lang="de-AT" dirty="0"/>
              <a:t>auf und trägt da-mit maßgeblich zur Stärkung der Kaufkraft in den einzelnen Regionen bei. </a:t>
            </a:r>
            <a:r>
              <a:rPr lang="de-AT" sz="1000" dirty="0"/>
              <a:t>Quelle: IWI (2019) auf Basis der Statistik Austria (2014/2015) </a:t>
            </a:r>
          </a:p>
          <a:p>
            <a:endParaRPr lang="de-AT" dirty="0"/>
          </a:p>
        </p:txBody>
      </p:sp>
      <p:sp>
        <p:nvSpPr>
          <p:cNvPr id="4" name="Foliennummernplatzhalter 3"/>
          <p:cNvSpPr>
            <a:spLocks noGrp="1"/>
          </p:cNvSpPr>
          <p:nvPr>
            <p:ph type="sldNum" sz="quarter" idx="10"/>
          </p:nvPr>
        </p:nvSpPr>
        <p:spPr/>
        <p:txBody>
          <a:bodyPr/>
          <a:lstStyle/>
          <a:p>
            <a:pPr>
              <a:defRPr/>
            </a:pPr>
            <a:fld id="{28B0AB29-8C8F-324C-9E27-F6BC09154A5E}" type="slidenum">
              <a:rPr lang="de-AT" smtClean="0"/>
              <a:pPr>
                <a:defRPr/>
              </a:pPr>
              <a:t>2</a:t>
            </a:fld>
            <a:endParaRPr lang="de-AT"/>
          </a:p>
        </p:txBody>
      </p:sp>
    </p:spTree>
    <p:extLst>
      <p:ext uri="{BB962C8B-B14F-4D97-AF65-F5344CB8AC3E}">
        <p14:creationId xmlns:p14="http://schemas.microsoft.com/office/powerpoint/2010/main" val="17829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Die NÖ Industrie prägt die Regionen des Landes </a:t>
            </a:r>
            <a:endParaRPr lang="de-AT" dirty="0"/>
          </a:p>
          <a:p>
            <a:r>
              <a:rPr lang="de-AT" dirty="0"/>
              <a:t>Die Industrie betrifft die gesamte Wirtschaft und ist damit wichtiger Impulsgeber für die Regionalwirtschaft. Durch Aufträge an regionale Dienstleister und Lieferanten erhöht die Industrie die Wirtschaftsleistung und damit den Wohlstand in den einzelnen Regionen des Bundeslandes. Die Industrie sichert Beschäftigung und Wirtschaftsleistung in den Regionen. </a:t>
            </a:r>
            <a:r>
              <a:rPr lang="de-AT" b="1" dirty="0"/>
              <a:t>Wird bei der Herstellung von Waren ein Wert von 1.000 Euro erwirtschaftet, entsteht in der heimischen Wirtschaft eine zusätzliche Produktion von weiteren 620 Euro.  </a:t>
            </a:r>
            <a:endParaRPr lang="de-AT" dirty="0"/>
          </a:p>
          <a:p>
            <a:r>
              <a:rPr lang="de-AT" dirty="0"/>
              <a:t> </a:t>
            </a:r>
          </a:p>
          <a:p>
            <a:r>
              <a:rPr lang="de-AT" b="1" dirty="0"/>
              <a:t>Die NÖ Industrie schafft Zukunft </a:t>
            </a:r>
            <a:endParaRPr lang="de-AT" dirty="0"/>
          </a:p>
          <a:p>
            <a:r>
              <a:rPr lang="de-AT" dirty="0"/>
              <a:t>Niederösterreichs Unternehmen sind der Forschungsmotor des Landes. </a:t>
            </a:r>
            <a:r>
              <a:rPr lang="de-AT" b="1" dirty="0"/>
              <a:t>Zwei Drittel (67%) der Investitionen für Forschung und Entwicklung </a:t>
            </a:r>
            <a:r>
              <a:rPr lang="de-AT" dirty="0"/>
              <a:t>werden von den Unternehmen aufgebracht. Damit finanzieren die niederösterreichischen Unternehmen überdurchschnittlich viel in diesem Bereich (488,6 Mio. Euro). Die innovativen und qualitativ hochwertigen Produkte der NÖ Industrie sind heute auf der ganzen Welt gefragt und sichern in Niederösterreich Arbeitsplätze. </a:t>
            </a:r>
          </a:p>
          <a:p>
            <a:endParaRPr lang="de-AT" dirty="0"/>
          </a:p>
          <a:p>
            <a:r>
              <a:rPr lang="de-AT" b="1" dirty="0"/>
              <a:t>Niederösterreichs Industrie sorgt sich um unsere Umwelt </a:t>
            </a:r>
            <a:endParaRPr lang="de-AT" dirty="0"/>
          </a:p>
          <a:p>
            <a:r>
              <a:rPr lang="de-AT" dirty="0"/>
              <a:t>Niederösterreichs Industrie zählt zu den Umweltfreundlichsten auf der ganzen Welt. Im Jahr 2016 investieren die blau-gelben Betriebe zusammen über </a:t>
            </a:r>
            <a:r>
              <a:rPr lang="de-AT" b="1" dirty="0"/>
              <a:t>200 Mio. Euro in den Umweltschutz</a:t>
            </a:r>
            <a:r>
              <a:rPr lang="de-AT" dirty="0"/>
              <a:t>. Damit leistet </a:t>
            </a:r>
            <a:r>
              <a:rPr lang="de-AT" b="1" dirty="0"/>
              <a:t>Niederösterreich einen Anteil von 20% an den gesamten Umweltschutzausgaben </a:t>
            </a:r>
            <a:r>
              <a:rPr lang="de-AT" b="1" dirty="0" err="1"/>
              <a:t>Öster</a:t>
            </a:r>
            <a:r>
              <a:rPr lang="de-AT" b="1" dirty="0"/>
              <a:t>-reichs</a:t>
            </a:r>
            <a:r>
              <a:rPr lang="de-AT" dirty="0"/>
              <a:t>. Es gibt kaum eine andere Region auf der Welt, wo umweltfreundlicher produziert wird, als in Niederösterreich.</a:t>
            </a:r>
          </a:p>
          <a:p>
            <a:endParaRPr lang="de-AT" dirty="0"/>
          </a:p>
        </p:txBody>
      </p:sp>
      <p:sp>
        <p:nvSpPr>
          <p:cNvPr id="4" name="Foliennummernplatzhalter 3"/>
          <p:cNvSpPr>
            <a:spLocks noGrp="1"/>
          </p:cNvSpPr>
          <p:nvPr>
            <p:ph type="sldNum" sz="quarter" idx="10"/>
          </p:nvPr>
        </p:nvSpPr>
        <p:spPr/>
        <p:txBody>
          <a:bodyPr/>
          <a:lstStyle/>
          <a:p>
            <a:pPr>
              <a:defRPr/>
            </a:pPr>
            <a:fld id="{28B0AB29-8C8F-324C-9E27-F6BC09154A5E}" type="slidenum">
              <a:rPr lang="de-AT" smtClean="0"/>
              <a:pPr>
                <a:defRPr/>
              </a:pPr>
              <a:t>3</a:t>
            </a:fld>
            <a:endParaRPr lang="de-AT"/>
          </a:p>
        </p:txBody>
      </p:sp>
    </p:spTree>
    <p:extLst>
      <p:ext uri="{BB962C8B-B14F-4D97-AF65-F5344CB8AC3E}">
        <p14:creationId xmlns:p14="http://schemas.microsoft.com/office/powerpoint/2010/main" val="1397329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NÖ Industrie ist ein starker Arbeitgeber </a:t>
            </a:r>
            <a:endParaRPr lang="de-AT" dirty="0"/>
          </a:p>
          <a:p>
            <a:r>
              <a:rPr lang="de-AT" dirty="0"/>
              <a:t>Niederösterreichs Industrie sorgt für qualitativ hoch-wertige Arbeitsplätze. Rund 160.000 Personen (2016: 160.153) sind im produzierenden Bereich beschäftigt. Der </a:t>
            </a:r>
            <a:r>
              <a:rPr lang="de-AT" b="1" dirty="0" err="1"/>
              <a:t>servoindustrielle</a:t>
            </a:r>
            <a:r>
              <a:rPr lang="de-AT" b="1" dirty="0"/>
              <a:t> Sektor sichert mehr als 300.000 Arbeitsplätze </a:t>
            </a:r>
            <a:r>
              <a:rPr lang="de-AT" dirty="0"/>
              <a:t>(2016: 308.763) und durch induzierte Effekte </a:t>
            </a:r>
            <a:r>
              <a:rPr lang="de-AT" b="1" dirty="0"/>
              <a:t>1.1 weitere Arbeitsplätze pro Arbeitsplatz </a:t>
            </a:r>
            <a:r>
              <a:rPr lang="de-AT" dirty="0"/>
              <a:t>in an-deren Wirtschaftsbereichen. (Im Bereich Herstellung von Waren sind es sogar 1,7 weitere Arbeitsplätze)  </a:t>
            </a:r>
          </a:p>
          <a:p>
            <a:r>
              <a:rPr lang="de-AT" dirty="0"/>
              <a:t> </a:t>
            </a:r>
          </a:p>
          <a:p>
            <a:r>
              <a:rPr lang="de-AT" b="1" dirty="0"/>
              <a:t>Die NÖ Industrie ist wichtiger Ausbildner </a:t>
            </a:r>
            <a:endParaRPr lang="de-AT" dirty="0"/>
          </a:p>
          <a:p>
            <a:r>
              <a:rPr lang="de-AT" b="1" dirty="0"/>
              <a:t>Jeder siebente Industrie-Lehrling Österreichs wird in Niederösterreich ausgebildet </a:t>
            </a:r>
            <a:r>
              <a:rPr lang="de-AT" dirty="0"/>
              <a:t>(Anteil an der Herstellung von Waren Österreichs: 14%). </a:t>
            </a:r>
          </a:p>
          <a:p>
            <a:endParaRPr lang="de-AT" dirty="0"/>
          </a:p>
        </p:txBody>
      </p:sp>
      <p:sp>
        <p:nvSpPr>
          <p:cNvPr id="4" name="Foliennummernplatzhalter 3"/>
          <p:cNvSpPr>
            <a:spLocks noGrp="1"/>
          </p:cNvSpPr>
          <p:nvPr>
            <p:ph type="sldNum" sz="quarter" idx="10"/>
          </p:nvPr>
        </p:nvSpPr>
        <p:spPr/>
        <p:txBody>
          <a:bodyPr/>
          <a:lstStyle/>
          <a:p>
            <a:pPr>
              <a:defRPr/>
            </a:pPr>
            <a:fld id="{28B0AB29-8C8F-324C-9E27-F6BC09154A5E}" type="slidenum">
              <a:rPr lang="de-AT" smtClean="0"/>
              <a:pPr>
                <a:defRPr/>
              </a:pPr>
              <a:t>4</a:t>
            </a:fld>
            <a:endParaRPr lang="de-AT"/>
          </a:p>
        </p:txBody>
      </p:sp>
    </p:spTree>
    <p:extLst>
      <p:ext uri="{BB962C8B-B14F-4D97-AF65-F5344CB8AC3E}">
        <p14:creationId xmlns:p14="http://schemas.microsoft.com/office/powerpoint/2010/main" val="585299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Projekte/Wirtschaftskammer%20NO%CC%88/Industrie/Design/_Links/PPT_Hintergrund_mFluegel.jpg" TargetMode="External"/><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file://localhost/Volumes/Projekte/Wirtschaftskammer%20NO%CC%88/Industrie/Design/_Links/industrie_no4_neg_spezial2.eps" TargetMode="External"/><Relationship Id="rId4" Type="http://schemas.openxmlformats.org/officeDocument/2006/relationships/image" Target="../media/image3.pd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7" name="PPT_Hintergrund_mFluegel.jpg" descr="/Volumes/Projekte/Wirtschaftskammer NÖ/Industrie/Design/_Links/PPT_Hintergrund_mFluegel.jpg"/>
          <p:cNvPicPr>
            <a:picLocks noChangeAspect="1"/>
          </p:cNvPicPr>
          <p:nvPr userDrawn="1"/>
        </p:nvPicPr>
        <p:blipFill>
          <a:blip r:embed="rId2" r:link="rId3"/>
          <a:stretch>
            <a:fillRect/>
          </a:stretch>
        </p:blipFill>
        <p:spPr>
          <a:xfrm>
            <a:off x="0" y="0"/>
            <a:ext cx="9144000" cy="5143500"/>
          </a:xfrm>
          <a:prstGeom prst="rect">
            <a:avLst/>
          </a:prstGeom>
        </p:spPr>
      </p:pic>
      <p:sp>
        <p:nvSpPr>
          <p:cNvPr id="27650" name="Rectangle 2"/>
          <p:cNvSpPr>
            <a:spLocks noGrp="1" noChangeArrowheads="1"/>
          </p:cNvSpPr>
          <p:nvPr>
            <p:ph type="ctrTitle" hasCustomPrompt="1"/>
          </p:nvPr>
        </p:nvSpPr>
        <p:spPr>
          <a:xfrm>
            <a:off x="602919" y="2607232"/>
            <a:ext cx="7710755" cy="1028700"/>
          </a:xfrm>
        </p:spPr>
        <p:txBody>
          <a:bodyPr/>
          <a:lstStyle>
            <a:lvl1pPr>
              <a:lnSpc>
                <a:spcPct val="100000"/>
              </a:lnSpc>
              <a:defRPr sz="3800">
                <a:solidFill>
                  <a:schemeClr val="bg1"/>
                </a:solidFill>
              </a:defRPr>
            </a:lvl1pPr>
          </a:lstStyle>
          <a:p>
            <a:pPr lvl="0"/>
            <a:r>
              <a:rPr lang="de-AT" altLang="de-DE" noProof="0" smtClean="0"/>
              <a:t>Titelmasterformat</a:t>
            </a:r>
            <a:br>
              <a:rPr lang="de-AT" altLang="de-DE" noProof="0" smtClean="0"/>
            </a:br>
            <a:r>
              <a:rPr lang="de-AT" altLang="de-DE" noProof="0" smtClean="0"/>
              <a:t>durch Klicken bearbeiten</a:t>
            </a:r>
          </a:p>
        </p:txBody>
      </p:sp>
      <p:sp>
        <p:nvSpPr>
          <p:cNvPr id="27651" name="Rectangle 3"/>
          <p:cNvSpPr>
            <a:spLocks noGrp="1" noChangeArrowheads="1"/>
          </p:cNvSpPr>
          <p:nvPr>
            <p:ph type="subTitle" idx="1"/>
          </p:nvPr>
        </p:nvSpPr>
        <p:spPr>
          <a:xfrm>
            <a:off x="604775" y="3803811"/>
            <a:ext cx="7729537" cy="1200150"/>
          </a:xfrm>
        </p:spPr>
        <p:txBody>
          <a:bodyPr/>
          <a:lstStyle>
            <a:lvl1pPr marL="0" indent="0">
              <a:buFont typeface="Wingdings" panose="05000000000000000000" pitchFamily="2" charset="2"/>
              <a:buNone/>
              <a:defRPr sz="2100">
                <a:solidFill>
                  <a:schemeClr val="bg1"/>
                </a:solidFill>
              </a:defRPr>
            </a:lvl1pPr>
          </a:lstStyle>
          <a:p>
            <a:pPr lvl="0"/>
            <a:r>
              <a:rPr lang="de-AT" altLang="de-DE" noProof="0" smtClean="0"/>
              <a:t>Formatvorlage des Untertitelmasters durch Klicken bearbeiten</a:t>
            </a:r>
          </a:p>
        </p:txBody>
      </p:sp>
      <p:pic>
        <p:nvPicPr>
          <p:cNvPr id="9" name="industrie_no4_neg_spezial2.eps" descr="/Volumes/Projekte/Wirtschaftskammer NÖ/Industrie/Design/_Links/industrie_no4_neg_spezial2.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r:link="rId5"/>
              <a:stretch>
                <a:fillRect/>
              </a:stretch>
            </p:blipFill>
          </mc:Choice>
          <mc:Fallback>
            <p:blipFill>
              <a:blip r:embed="rId6" r:link="rId5"/>
              <a:stretch>
                <a:fillRect/>
              </a:stretch>
            </p:blipFill>
          </mc:Fallback>
        </mc:AlternateContent>
        <p:spPr>
          <a:xfrm>
            <a:off x="6365476" y="365899"/>
            <a:ext cx="2065007" cy="79715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8"/>
          <p:cNvSpPr>
            <a:spLocks noGrp="1" noChangeArrowheads="1"/>
          </p:cNvSpPr>
          <p:nvPr>
            <p:ph type="sldNum" sz="quarter" idx="10"/>
          </p:nvPr>
        </p:nvSpPr>
        <p:spPr>
          <a:ln/>
        </p:spPr>
        <p:txBody>
          <a:bodyPr/>
          <a:lstStyle>
            <a:lvl1pPr>
              <a:defRPr/>
            </a:lvl1pPr>
          </a:lstStyle>
          <a:p>
            <a:pPr>
              <a:defRPr/>
            </a:pPr>
            <a:fld id="{E70F8FD2-F553-4D45-B4AA-8FA80A48414A}" type="slidenum">
              <a:rPr lang="de-AT"/>
              <a:pPr>
                <a:defRPr/>
              </a:pPr>
              <a:t>‹Nr.›</a:t>
            </a:fld>
            <a:endParaRPr lang="de-A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73839" y="141685"/>
            <a:ext cx="2001837" cy="4374356"/>
          </a:xfrm>
        </p:spPr>
        <p:txBody>
          <a:bodyPr vert="eaVert"/>
          <a:lstStyle/>
          <a:p>
            <a:r>
              <a:rPr lang="de-DE" smtClean="0"/>
              <a:t>Titelmasterformat durch Klicken bearbeiten</a:t>
            </a:r>
            <a:endParaRPr lang="de-AT"/>
          </a:p>
        </p:txBody>
      </p:sp>
      <p:sp>
        <p:nvSpPr>
          <p:cNvPr id="3" name="Vertikaler Textplatzhalter 2"/>
          <p:cNvSpPr>
            <a:spLocks noGrp="1"/>
          </p:cNvSpPr>
          <p:nvPr>
            <p:ph type="body" orient="vert" idx="1"/>
          </p:nvPr>
        </p:nvSpPr>
        <p:spPr>
          <a:xfrm>
            <a:off x="566738" y="141685"/>
            <a:ext cx="5854700" cy="4374356"/>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8"/>
          <p:cNvSpPr>
            <a:spLocks noGrp="1" noChangeArrowheads="1"/>
          </p:cNvSpPr>
          <p:nvPr>
            <p:ph type="sldNum" sz="quarter" idx="10"/>
          </p:nvPr>
        </p:nvSpPr>
        <p:spPr>
          <a:ln/>
        </p:spPr>
        <p:txBody>
          <a:bodyPr/>
          <a:lstStyle>
            <a:lvl1pPr>
              <a:defRPr/>
            </a:lvl1pPr>
          </a:lstStyle>
          <a:p>
            <a:pPr>
              <a:defRPr/>
            </a:pPr>
            <a:fld id="{1D3BAE4F-FB02-A44B-AD10-80879D548F34}" type="slidenum">
              <a:rPr lang="de-AT"/>
              <a:pPr>
                <a:defRPr/>
              </a:pPr>
              <a:t>‹Nr.›</a:t>
            </a:fld>
            <a:endParaRPr lang="de-A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8"/>
          <p:cNvSpPr>
            <a:spLocks noGrp="1" noChangeArrowheads="1"/>
          </p:cNvSpPr>
          <p:nvPr>
            <p:ph type="sldNum" sz="quarter" idx="10"/>
          </p:nvPr>
        </p:nvSpPr>
        <p:spPr>
          <a:ln/>
        </p:spPr>
        <p:txBody>
          <a:bodyPr/>
          <a:lstStyle>
            <a:lvl1pPr>
              <a:defRPr/>
            </a:lvl1pPr>
          </a:lstStyle>
          <a:p>
            <a:pPr>
              <a:defRPr/>
            </a:pPr>
            <a:fld id="{EC8EBBF7-1585-6745-82D3-B370C1374FBD}" type="slidenum">
              <a:rPr lang="de-AT"/>
              <a:pPr>
                <a:defRPr/>
              </a:pPr>
              <a:t>‹Nr.›</a:t>
            </a:fld>
            <a:endParaRPr lang="de-A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282304"/>
            <a:ext cx="7886700" cy="2139553"/>
          </a:xfrm>
        </p:spPr>
        <p:txBody>
          <a:bodyPr/>
          <a:lstStyle>
            <a:lvl1pPr>
              <a:defRPr sz="6000"/>
            </a:lvl1pPr>
          </a:lstStyle>
          <a:p>
            <a:r>
              <a:rPr lang="de-DE" smtClean="0"/>
              <a:t>Titelmasterformat durch Klicken bearbeiten</a:t>
            </a:r>
            <a:endParaRPr lang="de-AT"/>
          </a:p>
        </p:txBody>
      </p:sp>
      <p:sp>
        <p:nvSpPr>
          <p:cNvPr id="3" name="Textplatzhalter 2"/>
          <p:cNvSpPr>
            <a:spLocks noGrp="1"/>
          </p:cNvSpPr>
          <p:nvPr>
            <p:ph type="body" idx="1"/>
          </p:nvPr>
        </p:nvSpPr>
        <p:spPr>
          <a:xfrm>
            <a:off x="623888" y="3442098"/>
            <a:ext cx="7886700" cy="112514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Formatvorlagen des Textmasters bearbeiten</a:t>
            </a:r>
          </a:p>
        </p:txBody>
      </p:sp>
      <p:sp>
        <p:nvSpPr>
          <p:cNvPr id="4" name="Rectangle 8"/>
          <p:cNvSpPr>
            <a:spLocks noGrp="1" noChangeArrowheads="1"/>
          </p:cNvSpPr>
          <p:nvPr>
            <p:ph type="sldNum" sz="quarter" idx="10"/>
          </p:nvPr>
        </p:nvSpPr>
        <p:spPr>
          <a:ln/>
        </p:spPr>
        <p:txBody>
          <a:bodyPr/>
          <a:lstStyle>
            <a:lvl1pPr>
              <a:defRPr/>
            </a:lvl1pPr>
          </a:lstStyle>
          <a:p>
            <a:pPr>
              <a:defRPr/>
            </a:pPr>
            <a:fld id="{38A0FC06-3A53-A94B-8961-0FB4E2CE3581}" type="slidenum">
              <a:rPr lang="de-AT"/>
              <a:pPr>
                <a:defRPr/>
              </a:pPr>
              <a:t>‹Nr.›</a:t>
            </a:fld>
            <a:endParaRPr lang="de-A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sz="half" idx="1"/>
          </p:nvPr>
        </p:nvSpPr>
        <p:spPr>
          <a:xfrm>
            <a:off x="566738" y="1113235"/>
            <a:ext cx="3924300" cy="3402806"/>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4643438" y="1113235"/>
            <a:ext cx="3924300" cy="3402806"/>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Rectangle 8"/>
          <p:cNvSpPr>
            <a:spLocks noGrp="1" noChangeArrowheads="1"/>
          </p:cNvSpPr>
          <p:nvPr>
            <p:ph type="sldNum" sz="quarter" idx="10"/>
          </p:nvPr>
        </p:nvSpPr>
        <p:spPr>
          <a:ln/>
        </p:spPr>
        <p:txBody>
          <a:bodyPr/>
          <a:lstStyle>
            <a:lvl1pPr>
              <a:defRPr/>
            </a:lvl1pPr>
          </a:lstStyle>
          <a:p>
            <a:pPr>
              <a:defRPr/>
            </a:pPr>
            <a:fld id="{9DF7D5CE-7950-BE4D-8A8E-2B07A0DFED35}" type="slidenum">
              <a:rPr lang="de-AT"/>
              <a:pPr>
                <a:defRPr/>
              </a:pPr>
              <a:t>‹Nr.›</a:t>
            </a:fld>
            <a:endParaRPr lang="de-A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17410" y="-200816"/>
            <a:ext cx="7886700" cy="994172"/>
          </a:xfrm>
        </p:spPr>
        <p:txBody>
          <a:bodyPr/>
          <a:lstStyle/>
          <a:p>
            <a:r>
              <a:rPr lang="de-DE" smtClean="0"/>
              <a:t>Titelmasterformat durch Klicken bearbeiten</a:t>
            </a:r>
            <a:endParaRPr lang="de-AT"/>
          </a:p>
        </p:txBody>
      </p:sp>
      <p:sp>
        <p:nvSpPr>
          <p:cNvPr id="3" name="Textplatzhalter 2"/>
          <p:cNvSpPr>
            <a:spLocks noGrp="1"/>
          </p:cNvSpPr>
          <p:nvPr>
            <p:ph type="body" idx="1"/>
          </p:nvPr>
        </p:nvSpPr>
        <p:spPr>
          <a:xfrm>
            <a:off x="630239" y="1260872"/>
            <a:ext cx="3868737"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630239" y="1878806"/>
            <a:ext cx="3868737" cy="2763441"/>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Textplatzhalter 4"/>
          <p:cNvSpPr>
            <a:spLocks noGrp="1"/>
          </p:cNvSpPr>
          <p:nvPr>
            <p:ph type="body" sz="quarter" idx="3"/>
          </p:nvPr>
        </p:nvSpPr>
        <p:spPr>
          <a:xfrm>
            <a:off x="4629150" y="1260872"/>
            <a:ext cx="3887788"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4629150" y="1878806"/>
            <a:ext cx="3887788" cy="2763441"/>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7" name="Rectangle 8"/>
          <p:cNvSpPr>
            <a:spLocks noGrp="1" noChangeArrowheads="1"/>
          </p:cNvSpPr>
          <p:nvPr>
            <p:ph type="sldNum" sz="quarter" idx="10"/>
          </p:nvPr>
        </p:nvSpPr>
        <p:spPr>
          <a:ln/>
        </p:spPr>
        <p:txBody>
          <a:bodyPr/>
          <a:lstStyle>
            <a:lvl1pPr>
              <a:defRPr/>
            </a:lvl1pPr>
          </a:lstStyle>
          <a:p>
            <a:pPr>
              <a:defRPr/>
            </a:pPr>
            <a:fld id="{B5728DE1-7A31-9D4B-ADC3-77AA0E437A4D}" type="slidenum">
              <a:rPr lang="de-AT"/>
              <a:pPr>
                <a:defRPr/>
              </a:pPr>
              <a:t>‹Nr.›</a:t>
            </a:fld>
            <a:endParaRPr lang="de-A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Rectangle 8"/>
          <p:cNvSpPr>
            <a:spLocks noGrp="1" noChangeArrowheads="1"/>
          </p:cNvSpPr>
          <p:nvPr>
            <p:ph type="sldNum" sz="quarter" idx="10"/>
          </p:nvPr>
        </p:nvSpPr>
        <p:spPr>
          <a:ln/>
        </p:spPr>
        <p:txBody>
          <a:bodyPr/>
          <a:lstStyle>
            <a:lvl1pPr>
              <a:defRPr/>
            </a:lvl1pPr>
          </a:lstStyle>
          <a:p>
            <a:pPr>
              <a:defRPr/>
            </a:pPr>
            <a:fld id="{6ED96622-E8D7-FF4F-A37C-9850634F7CAD}" type="slidenum">
              <a:rPr lang="de-AT"/>
              <a:pPr>
                <a:defRPr/>
              </a:pPr>
              <a:t>‹Nr.›</a:t>
            </a:fld>
            <a:endParaRPr lang="de-A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648A62CD-15AF-2642-9666-A97C776973CC}" type="slidenum">
              <a:rPr lang="de-AT"/>
              <a:pPr>
                <a:defRPr/>
              </a:pPr>
              <a:t>‹Nr.›</a:t>
            </a:fld>
            <a:endParaRPr lang="de-A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9" y="342900"/>
            <a:ext cx="2949575" cy="1200150"/>
          </a:xfrm>
        </p:spPr>
        <p:txBody>
          <a:bodyPr/>
          <a:lstStyle>
            <a:lvl1pPr>
              <a:defRPr sz="3200"/>
            </a:lvl1pPr>
          </a:lstStyle>
          <a:p>
            <a:r>
              <a:rPr lang="de-DE" smtClean="0"/>
              <a:t>Titelmasterformat durch Klicken bearbeiten</a:t>
            </a:r>
            <a:endParaRPr lang="de-AT"/>
          </a:p>
        </p:txBody>
      </p:sp>
      <p:sp>
        <p:nvSpPr>
          <p:cNvPr id="3" name="Inhaltsplatzhalter 2"/>
          <p:cNvSpPr>
            <a:spLocks noGrp="1"/>
          </p:cNvSpPr>
          <p:nvPr>
            <p:ph idx="1"/>
          </p:nvPr>
        </p:nvSpPr>
        <p:spPr>
          <a:xfrm>
            <a:off x="3887788" y="740569"/>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Textplatzhalter 3"/>
          <p:cNvSpPr>
            <a:spLocks noGrp="1"/>
          </p:cNvSpPr>
          <p:nvPr>
            <p:ph type="body" sz="half" idx="2"/>
          </p:nvPr>
        </p:nvSpPr>
        <p:spPr>
          <a:xfrm>
            <a:off x="630239" y="1543050"/>
            <a:ext cx="2949575"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Rectangle 8"/>
          <p:cNvSpPr>
            <a:spLocks noGrp="1" noChangeArrowheads="1"/>
          </p:cNvSpPr>
          <p:nvPr>
            <p:ph type="sldNum" sz="quarter" idx="10"/>
          </p:nvPr>
        </p:nvSpPr>
        <p:spPr>
          <a:ln/>
        </p:spPr>
        <p:txBody>
          <a:bodyPr/>
          <a:lstStyle>
            <a:lvl1pPr>
              <a:defRPr/>
            </a:lvl1pPr>
          </a:lstStyle>
          <a:p>
            <a:pPr>
              <a:defRPr/>
            </a:pPr>
            <a:fld id="{9D41F191-B9A5-5644-9208-3FD3D92D958D}" type="slidenum">
              <a:rPr lang="de-AT"/>
              <a:pPr>
                <a:defRPr/>
              </a:pPr>
              <a:t>‹Nr.›</a:t>
            </a:fld>
            <a:endParaRPr lang="de-A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9" y="342900"/>
            <a:ext cx="2949575" cy="1200150"/>
          </a:xfrm>
        </p:spPr>
        <p:txBody>
          <a:bodyPr/>
          <a:lstStyle>
            <a:lvl1pPr>
              <a:defRPr sz="3200"/>
            </a:lvl1pPr>
          </a:lstStyle>
          <a:p>
            <a:r>
              <a:rPr lang="de-DE" smtClean="0"/>
              <a:t>Titelmasterformat durch Klicken bearbeiten</a:t>
            </a:r>
            <a:endParaRPr lang="de-AT"/>
          </a:p>
        </p:txBody>
      </p:sp>
      <p:sp>
        <p:nvSpPr>
          <p:cNvPr id="3" name="Bildplatzhalter 2"/>
          <p:cNvSpPr>
            <a:spLocks noGrp="1"/>
          </p:cNvSpPr>
          <p:nvPr>
            <p:ph type="pic" idx="1"/>
          </p:nvPr>
        </p:nvSpPr>
        <p:spPr>
          <a:xfrm>
            <a:off x="3887788" y="740569"/>
            <a:ext cx="4629150" cy="36552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smtClean="0"/>
          </a:p>
        </p:txBody>
      </p:sp>
      <p:sp>
        <p:nvSpPr>
          <p:cNvPr id="4" name="Textplatzhalter 3"/>
          <p:cNvSpPr>
            <a:spLocks noGrp="1"/>
          </p:cNvSpPr>
          <p:nvPr>
            <p:ph type="body" sz="half" idx="2"/>
          </p:nvPr>
        </p:nvSpPr>
        <p:spPr>
          <a:xfrm>
            <a:off x="630239" y="1543050"/>
            <a:ext cx="2949575"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Rectangle 8"/>
          <p:cNvSpPr>
            <a:spLocks noGrp="1" noChangeArrowheads="1"/>
          </p:cNvSpPr>
          <p:nvPr>
            <p:ph type="sldNum" sz="quarter" idx="10"/>
          </p:nvPr>
        </p:nvSpPr>
        <p:spPr>
          <a:ln/>
        </p:spPr>
        <p:txBody>
          <a:bodyPr/>
          <a:lstStyle>
            <a:lvl1pPr>
              <a:defRPr/>
            </a:lvl1pPr>
          </a:lstStyle>
          <a:p>
            <a:pPr>
              <a:defRPr/>
            </a:pPr>
            <a:fld id="{66A577CE-2CC0-5149-9527-DB201F5C69A3}" type="slidenum">
              <a:rPr lang="de-AT"/>
              <a:pPr>
                <a:defRPr/>
              </a:pPr>
              <a:t>‹Nr.›</a:t>
            </a:fld>
            <a:endParaRPr lang="de-A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file://localhost/Volumes/Projekte/Wirtschaftskammer%20NO%CC%88/Industrie/Design/_Links/industrie_no4_neg_spezial2.eps"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pdf"/><Relationship Id="rId2" Type="http://schemas.openxmlformats.org/officeDocument/2006/relationships/slideLayout" Target="../slideLayouts/slideLayout2.xml"/><Relationship Id="rId16" Type="http://schemas.openxmlformats.org/officeDocument/2006/relationships/image" Target="file://localhost/Volumes/Projekte/Wirtschaftskammer%20NO%CC%88/Industrie/Design/_Links/PPT_Hintergrund.jpg"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file://localhost/Volumes/Projekte/Wirtschaftskammer%20NO%CC%88/Industrie/Design/_Links/PPT_Hintergrund_white_wing.jp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PT_Hintergrund_white_wing.jpg" descr="/Volumes/Projekte/Wirtschaftskammer NÖ/Industrie/Design/_Links/PPT_Hintergrund_white_wing.jpg"/>
          <p:cNvPicPr>
            <a:picLocks noChangeAspect="1"/>
          </p:cNvPicPr>
          <p:nvPr userDrawn="1"/>
        </p:nvPicPr>
        <p:blipFill>
          <a:blip r:embed="rId13" r:link="rId14"/>
          <a:stretch>
            <a:fillRect/>
          </a:stretch>
        </p:blipFill>
        <p:spPr>
          <a:xfrm>
            <a:off x="0" y="0"/>
            <a:ext cx="9144000" cy="5143500"/>
          </a:xfrm>
          <a:prstGeom prst="rect">
            <a:avLst/>
          </a:prstGeom>
        </p:spPr>
      </p:pic>
      <p:pic>
        <p:nvPicPr>
          <p:cNvPr id="8" name="PPT_Hintergrund.jpg" descr="/Volumes/Projekte/Wirtschaftskammer NÖ/Industrie/Design/_Links/PPT_Hintergrund.jpg"/>
          <p:cNvPicPr>
            <a:picLocks noChangeAspect="1"/>
          </p:cNvPicPr>
          <p:nvPr userDrawn="1"/>
        </p:nvPicPr>
        <p:blipFill>
          <a:blip r:embed="rId15" r:link="rId16"/>
          <a:stretch>
            <a:fillRect/>
          </a:stretch>
        </p:blipFill>
        <p:spPr>
          <a:xfrm>
            <a:off x="0" y="4599083"/>
            <a:ext cx="9150414" cy="544416"/>
          </a:xfrm>
          <a:prstGeom prst="rect">
            <a:avLst/>
          </a:prstGeom>
        </p:spPr>
      </p:pic>
      <p:sp>
        <p:nvSpPr>
          <p:cNvPr id="1027" name="Rectangle 2"/>
          <p:cNvSpPr>
            <a:spLocks noGrp="1" noChangeArrowheads="1"/>
          </p:cNvSpPr>
          <p:nvPr>
            <p:ph type="title"/>
          </p:nvPr>
        </p:nvSpPr>
        <p:spPr bwMode="auto">
          <a:xfrm>
            <a:off x="574675" y="141685"/>
            <a:ext cx="8001000" cy="70246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de-AT"/>
              <a:t>Titelmasterformat durch Klicken bearbeiten</a:t>
            </a:r>
          </a:p>
        </p:txBody>
      </p:sp>
      <p:sp>
        <p:nvSpPr>
          <p:cNvPr id="1028" name="Rectangle 3"/>
          <p:cNvSpPr>
            <a:spLocks noGrp="1" noChangeArrowheads="1"/>
          </p:cNvSpPr>
          <p:nvPr>
            <p:ph type="body" idx="1"/>
          </p:nvPr>
        </p:nvSpPr>
        <p:spPr bwMode="auto">
          <a:xfrm>
            <a:off x="566738" y="1113235"/>
            <a:ext cx="8001000" cy="34028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AT"/>
              <a:t>Textmasterformate durch Klicken bearbeiten</a:t>
            </a:r>
          </a:p>
          <a:p>
            <a:pPr lvl="1"/>
            <a:r>
              <a:rPr lang="de-AT"/>
              <a:t>Zweite Ebene</a:t>
            </a:r>
          </a:p>
          <a:p>
            <a:pPr lvl="2"/>
            <a:r>
              <a:rPr lang="de-AT"/>
              <a:t>Dritte Ebene</a:t>
            </a:r>
          </a:p>
        </p:txBody>
      </p:sp>
      <p:sp>
        <p:nvSpPr>
          <p:cNvPr id="26632" name="Rectangle 8"/>
          <p:cNvSpPr>
            <a:spLocks noGrp="1" noChangeArrowheads="1"/>
          </p:cNvSpPr>
          <p:nvPr>
            <p:ph type="sldNum" sz="quarter" idx="4"/>
          </p:nvPr>
        </p:nvSpPr>
        <p:spPr bwMode="auto">
          <a:xfrm>
            <a:off x="550287" y="4748064"/>
            <a:ext cx="1981200" cy="23588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defRPr sz="1000">
                <a:solidFill>
                  <a:schemeClr val="bg1"/>
                </a:solidFill>
                <a:latin typeface="Trebuchet MS" pitchFamily="4" charset="0"/>
              </a:defRPr>
            </a:lvl1pPr>
          </a:lstStyle>
          <a:p>
            <a:pPr>
              <a:defRPr/>
            </a:pPr>
            <a:fld id="{77987789-465D-C74C-8E29-480D4F370B31}" type="slidenum">
              <a:rPr lang="de-AT"/>
              <a:pPr>
                <a:defRPr/>
              </a:pPr>
              <a:t>‹Nr.›</a:t>
            </a:fld>
            <a:endParaRPr lang="de-AT"/>
          </a:p>
        </p:txBody>
      </p:sp>
      <p:sp>
        <p:nvSpPr>
          <p:cNvPr id="1030" name="Line 11"/>
          <p:cNvSpPr>
            <a:spLocks noChangeShapeType="1"/>
          </p:cNvSpPr>
          <p:nvPr userDrawn="1"/>
        </p:nvSpPr>
        <p:spPr bwMode="auto">
          <a:xfrm flipH="1">
            <a:off x="0" y="954881"/>
            <a:ext cx="9144000" cy="0"/>
          </a:xfrm>
          <a:prstGeom prst="line">
            <a:avLst/>
          </a:prstGeom>
          <a:noFill/>
          <a:ln w="19050">
            <a:solidFill>
              <a:srgbClr val="0C1D2E"/>
            </a:solidFill>
            <a:round/>
            <a:headEnd/>
            <a:tailEnd/>
          </a:ln>
          <a:effectLst/>
        </p:spPr>
        <p:txBody>
          <a:bodyPr>
            <a:prstTxWarp prst="textNoShape">
              <a:avLst/>
            </a:prstTxWarp>
          </a:bodyPr>
          <a:lstStyle/>
          <a:p>
            <a:pPr>
              <a:defRPr/>
            </a:pPr>
            <a:endParaRPr lang="de-DE"/>
          </a:p>
        </p:txBody>
      </p:sp>
      <p:pic>
        <p:nvPicPr>
          <p:cNvPr id="9" name="industrie_no4_neg_spezial2.eps" descr="/Volumes/Projekte/Wirtschaftskammer NÖ/Industrie/Design/_Links/industrie_no4_neg_spezial2.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17" r:link="rId18"/>
              <a:stretch>
                <a:fillRect/>
              </a:stretch>
            </p:blipFill>
          </mc:Choice>
          <mc:Fallback>
            <p:blipFill>
              <a:blip r:embed="rId19" r:link="rId18"/>
              <a:stretch>
                <a:fillRect/>
              </a:stretch>
            </p:blipFill>
          </mc:Fallback>
        </mc:AlternateContent>
        <p:spPr>
          <a:xfrm>
            <a:off x="7690421" y="4672995"/>
            <a:ext cx="913241" cy="352538"/>
          </a:xfrm>
          <a:prstGeom prst="rect">
            <a:avLst/>
          </a:prstGeom>
        </p:spPr>
      </p:pic>
    </p:spTree>
  </p:cSld>
  <p:clrMap bg1="lt1" tx1="dk1" bg2="lt2" tx2="dk2" accent1="accent1" accent2="accent2" accent3="accent3" accent4="accent4" accent5="accent5" accent6="accent6" hlink="hlink" folHlink="folHlink"/>
  <p:sldLayoutIdLst>
    <p:sldLayoutId id="2147483706"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iming>
    <p:tnLst>
      <p:par>
        <p:cTn id="1" dur="indefinite" restart="never" nodeType="tmRoot"/>
      </p:par>
    </p:tnLst>
  </p:timing>
  <p:txStyles>
    <p:titleStyle>
      <a:lvl1pPr algn="l" rtl="0" eaLnBrk="0" fontAlgn="base" hangingPunct="0">
        <a:lnSpc>
          <a:spcPct val="80000"/>
        </a:lnSpc>
        <a:spcBef>
          <a:spcPct val="0"/>
        </a:spcBef>
        <a:spcAft>
          <a:spcPct val="0"/>
        </a:spcAft>
        <a:defRPr sz="3000" kern="1200">
          <a:solidFill>
            <a:srgbClr val="0C1D2E"/>
          </a:solidFill>
          <a:latin typeface="+mj-lt"/>
          <a:ea typeface="ヒラギノ角ゴ Pro W3" pitchFamily="4" charset="-128"/>
          <a:cs typeface="ヒラギノ角ゴ Pro W3" pitchFamily="4" charset="-128"/>
        </a:defRPr>
      </a:lvl1pPr>
      <a:lvl2pPr algn="l" rtl="0" eaLnBrk="0" fontAlgn="base" hangingPunct="0">
        <a:lnSpc>
          <a:spcPct val="80000"/>
        </a:lnSpc>
        <a:spcBef>
          <a:spcPct val="0"/>
        </a:spcBef>
        <a:spcAft>
          <a:spcPct val="0"/>
        </a:spcAft>
        <a:defRPr sz="3000">
          <a:solidFill>
            <a:srgbClr val="4C5D68"/>
          </a:solidFill>
          <a:latin typeface="Trebuchet MS" panose="020B0603020202020204" pitchFamily="34" charset="0"/>
          <a:ea typeface="ヒラギノ角ゴ Pro W3" pitchFamily="4" charset="-128"/>
          <a:cs typeface="ヒラギノ角ゴ Pro W3" pitchFamily="4" charset="-128"/>
        </a:defRPr>
      </a:lvl2pPr>
      <a:lvl3pPr algn="l" rtl="0" eaLnBrk="0" fontAlgn="base" hangingPunct="0">
        <a:lnSpc>
          <a:spcPct val="80000"/>
        </a:lnSpc>
        <a:spcBef>
          <a:spcPct val="0"/>
        </a:spcBef>
        <a:spcAft>
          <a:spcPct val="0"/>
        </a:spcAft>
        <a:defRPr sz="3000">
          <a:solidFill>
            <a:srgbClr val="4C5D68"/>
          </a:solidFill>
          <a:latin typeface="Trebuchet MS" panose="020B0603020202020204" pitchFamily="34" charset="0"/>
          <a:ea typeface="ヒラギノ角ゴ Pro W3" pitchFamily="4" charset="-128"/>
          <a:cs typeface="ヒラギノ角ゴ Pro W3" pitchFamily="4" charset="-128"/>
        </a:defRPr>
      </a:lvl3pPr>
      <a:lvl4pPr algn="l" rtl="0" eaLnBrk="0" fontAlgn="base" hangingPunct="0">
        <a:lnSpc>
          <a:spcPct val="80000"/>
        </a:lnSpc>
        <a:spcBef>
          <a:spcPct val="0"/>
        </a:spcBef>
        <a:spcAft>
          <a:spcPct val="0"/>
        </a:spcAft>
        <a:defRPr sz="3000">
          <a:solidFill>
            <a:srgbClr val="4C5D68"/>
          </a:solidFill>
          <a:latin typeface="Trebuchet MS" panose="020B0603020202020204" pitchFamily="34" charset="0"/>
          <a:ea typeface="ヒラギノ角ゴ Pro W3" pitchFamily="4" charset="-128"/>
          <a:cs typeface="ヒラギノ角ゴ Pro W3" pitchFamily="4" charset="-128"/>
        </a:defRPr>
      </a:lvl4pPr>
      <a:lvl5pPr algn="l" rtl="0" eaLnBrk="0" fontAlgn="base" hangingPunct="0">
        <a:lnSpc>
          <a:spcPct val="80000"/>
        </a:lnSpc>
        <a:spcBef>
          <a:spcPct val="0"/>
        </a:spcBef>
        <a:spcAft>
          <a:spcPct val="0"/>
        </a:spcAft>
        <a:defRPr sz="3000">
          <a:solidFill>
            <a:srgbClr val="4C5D68"/>
          </a:solidFill>
          <a:latin typeface="Trebuchet MS" panose="020B0603020202020204" pitchFamily="34" charset="0"/>
          <a:ea typeface="ヒラギノ角ゴ Pro W3" pitchFamily="4" charset="-128"/>
          <a:cs typeface="ヒラギノ角ゴ Pro W3" pitchFamily="4" charset="-128"/>
        </a:defRPr>
      </a:lvl5pPr>
      <a:lvl6pPr marL="457200" algn="l" rtl="0" fontAlgn="base">
        <a:lnSpc>
          <a:spcPct val="80000"/>
        </a:lnSpc>
        <a:spcBef>
          <a:spcPct val="0"/>
        </a:spcBef>
        <a:spcAft>
          <a:spcPct val="0"/>
        </a:spcAft>
        <a:defRPr sz="3000">
          <a:solidFill>
            <a:srgbClr val="4C5D68"/>
          </a:solidFill>
          <a:latin typeface="Trebuchet MS" panose="020B0603020202020204" pitchFamily="34" charset="0"/>
        </a:defRPr>
      </a:lvl6pPr>
      <a:lvl7pPr marL="914400" algn="l" rtl="0" fontAlgn="base">
        <a:lnSpc>
          <a:spcPct val="80000"/>
        </a:lnSpc>
        <a:spcBef>
          <a:spcPct val="0"/>
        </a:spcBef>
        <a:spcAft>
          <a:spcPct val="0"/>
        </a:spcAft>
        <a:defRPr sz="3000">
          <a:solidFill>
            <a:srgbClr val="4C5D68"/>
          </a:solidFill>
          <a:latin typeface="Trebuchet MS" panose="020B0603020202020204" pitchFamily="34" charset="0"/>
        </a:defRPr>
      </a:lvl7pPr>
      <a:lvl8pPr marL="1371600" algn="l" rtl="0" fontAlgn="base">
        <a:lnSpc>
          <a:spcPct val="80000"/>
        </a:lnSpc>
        <a:spcBef>
          <a:spcPct val="0"/>
        </a:spcBef>
        <a:spcAft>
          <a:spcPct val="0"/>
        </a:spcAft>
        <a:defRPr sz="3000">
          <a:solidFill>
            <a:srgbClr val="4C5D68"/>
          </a:solidFill>
          <a:latin typeface="Trebuchet MS" panose="020B0603020202020204" pitchFamily="34" charset="0"/>
        </a:defRPr>
      </a:lvl8pPr>
      <a:lvl9pPr marL="1828800" algn="l" rtl="0" fontAlgn="base">
        <a:lnSpc>
          <a:spcPct val="80000"/>
        </a:lnSpc>
        <a:spcBef>
          <a:spcPct val="0"/>
        </a:spcBef>
        <a:spcAft>
          <a:spcPct val="0"/>
        </a:spcAft>
        <a:defRPr sz="3000">
          <a:solidFill>
            <a:srgbClr val="4C5D68"/>
          </a:solidFill>
          <a:latin typeface="Trebuchet MS" panose="020B0603020202020204" pitchFamily="34" charset="0"/>
        </a:defRPr>
      </a:lvl9pPr>
    </p:titleStyle>
    <p:bodyStyle>
      <a:lvl1pPr marL="469900" indent="-469900" algn="l" rtl="0" eaLnBrk="0" fontAlgn="base" hangingPunct="0">
        <a:spcBef>
          <a:spcPct val="20000"/>
        </a:spcBef>
        <a:spcAft>
          <a:spcPct val="0"/>
        </a:spcAft>
        <a:buClr>
          <a:srgbClr val="ED1C24"/>
        </a:buClr>
        <a:buFont typeface="Wingdings" pitchFamily="4" charset="2"/>
        <a:buChar char="n"/>
        <a:defRPr sz="2200" kern="1200">
          <a:solidFill>
            <a:schemeClr val="tx1"/>
          </a:solidFill>
          <a:latin typeface="+mn-lt"/>
          <a:ea typeface="ヒラギノ角ゴ Pro W3" pitchFamily="4" charset="-128"/>
          <a:cs typeface="ヒラギノ角ゴ Pro W3" pitchFamily="4" charset="-128"/>
        </a:defRPr>
      </a:lvl1pPr>
      <a:lvl2pPr marL="908050" indent="-436563" algn="l" rtl="0" eaLnBrk="0" fontAlgn="base" hangingPunct="0">
        <a:spcBef>
          <a:spcPct val="20000"/>
        </a:spcBef>
        <a:spcAft>
          <a:spcPct val="0"/>
        </a:spcAft>
        <a:buClr>
          <a:srgbClr val="4C5D68"/>
        </a:buClr>
        <a:buFont typeface="Wingdings" pitchFamily="4" charset="2"/>
        <a:buChar char="§"/>
        <a:defRPr sz="2000" kern="1200">
          <a:solidFill>
            <a:schemeClr val="tx1"/>
          </a:solidFill>
          <a:latin typeface="+mn-lt"/>
          <a:ea typeface="ヒラギノ角ゴ Pro W3" pitchFamily="4" charset="-128"/>
          <a:cs typeface="+mn-cs"/>
        </a:defRPr>
      </a:lvl2pPr>
      <a:lvl3pPr marL="1304925" indent="-395288" algn="l" rtl="0" eaLnBrk="0" fontAlgn="base" hangingPunct="0">
        <a:spcBef>
          <a:spcPct val="20000"/>
        </a:spcBef>
        <a:spcAft>
          <a:spcPct val="0"/>
        </a:spcAft>
        <a:buClr>
          <a:schemeClr val="tx1"/>
        </a:buClr>
        <a:buFont typeface="Times New Roman" pitchFamily="4" charset="0"/>
        <a:buChar char="–"/>
        <a:defRPr sz="2000" kern="1200">
          <a:solidFill>
            <a:schemeClr val="tx1"/>
          </a:solidFill>
          <a:latin typeface="+mn-lt"/>
          <a:ea typeface="ヒラギノ角ゴ Pro W3" pitchFamily="4" charset="-128"/>
          <a:cs typeface="+mn-cs"/>
        </a:defRPr>
      </a:lvl3pPr>
      <a:lvl4pPr marL="1693863" indent="-387350" algn="l" rtl="0" eaLnBrk="0" fontAlgn="base" hangingPunct="0">
        <a:spcBef>
          <a:spcPct val="20000"/>
        </a:spcBef>
        <a:spcAft>
          <a:spcPct val="0"/>
        </a:spcAft>
        <a:buClr>
          <a:schemeClr val="accent2"/>
        </a:buClr>
        <a:buFont typeface="Wingdings" pitchFamily="4" charset="2"/>
        <a:buChar char="n"/>
        <a:defRPr sz="2000" kern="1200">
          <a:solidFill>
            <a:schemeClr val="tx1"/>
          </a:solidFill>
          <a:latin typeface="+mn-lt"/>
          <a:ea typeface="ヒラギノ角ゴ Pro W3" pitchFamily="4" charset="-128"/>
          <a:cs typeface="+mn-cs"/>
        </a:defRPr>
      </a:lvl4pPr>
      <a:lvl5pPr marL="2093913" indent="-398463" algn="l" rtl="0" eaLnBrk="0" fontAlgn="base" hangingPunct="0">
        <a:spcBef>
          <a:spcPct val="25000"/>
        </a:spcBef>
        <a:spcAft>
          <a:spcPct val="0"/>
        </a:spcAft>
        <a:buClr>
          <a:schemeClr val="accent2"/>
        </a:buClr>
        <a:buFont typeface="Wingdings" pitchFamily="4" charset="2"/>
        <a:buChar char="§"/>
        <a:defRPr sz="2000" kern="1200">
          <a:solidFill>
            <a:schemeClr val="tx1"/>
          </a:solidFill>
          <a:latin typeface="+mn-lt"/>
          <a:ea typeface="ヒラギノ角ゴ Pro W3" pitchFamily="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2" Type="http://schemas.openxmlformats.org/officeDocument/2006/relationships/hyperlink" Target="http://www.tip-noe.at/"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ki-noe.at/"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subTitle" idx="1"/>
          </p:nvPr>
        </p:nvSpPr>
        <p:spPr/>
        <p:txBody>
          <a:bodyPr/>
          <a:lstStyle/>
          <a:p>
            <a:pPr eaLnBrk="1" hangingPunct="1">
              <a:lnSpc>
                <a:spcPct val="90000"/>
              </a:lnSpc>
              <a:buFont typeface="Wingdings" pitchFamily="4" charset="2"/>
              <a:buNone/>
            </a:pPr>
            <a:r>
              <a:rPr lang="de-AT" sz="2000" dirty="0" smtClean="0"/>
              <a:t>Die Industrie in Niederösterreich</a:t>
            </a:r>
            <a:endParaRPr lang="de-AT" sz="2000" dirty="0"/>
          </a:p>
        </p:txBody>
      </p:sp>
      <p:sp>
        <p:nvSpPr>
          <p:cNvPr id="15363" name="Rectangle 4"/>
          <p:cNvSpPr>
            <a:spLocks noGrp="1" noChangeArrowheads="1"/>
          </p:cNvSpPr>
          <p:nvPr>
            <p:ph type="ctrTitle"/>
          </p:nvPr>
        </p:nvSpPr>
        <p:spPr/>
        <p:txBody>
          <a:bodyPr/>
          <a:lstStyle/>
          <a:p>
            <a:pPr eaLnBrk="1" hangingPunct="1"/>
            <a:r>
              <a:rPr lang="de-AT" sz="3400" dirty="0"/>
              <a:t/>
            </a:r>
            <a:br>
              <a:rPr lang="de-AT" sz="3400" dirty="0"/>
            </a:br>
            <a:r>
              <a:rPr lang="de-AT" sz="3400" dirty="0" smtClean="0"/>
              <a:t>Klarheit schaffen.</a:t>
            </a:r>
            <a:r>
              <a:rPr lang="de-AT" sz="3400" dirty="0"/>
              <a:t/>
            </a:r>
            <a:br>
              <a:rPr lang="de-AT" sz="3400" dirty="0"/>
            </a:br>
            <a:r>
              <a:rPr lang="de-AT" sz="3400" dirty="0" smtClean="0"/>
              <a:t>Wachstum beflügeln.</a:t>
            </a:r>
            <a:endParaRPr lang="de-AT" sz="3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Berufsorientierung</a:t>
            </a:r>
            <a:endParaRPr lang="de-AT" dirty="0"/>
          </a:p>
        </p:txBody>
      </p:sp>
      <p:sp>
        <p:nvSpPr>
          <p:cNvPr id="3" name="Inhaltsplatzhalter 2"/>
          <p:cNvSpPr>
            <a:spLocks noGrp="1"/>
          </p:cNvSpPr>
          <p:nvPr>
            <p:ph idx="1"/>
          </p:nvPr>
        </p:nvSpPr>
        <p:spPr/>
        <p:txBody>
          <a:bodyPr/>
          <a:lstStyle/>
          <a:p>
            <a:r>
              <a:rPr lang="de-AT" dirty="0" smtClean="0"/>
              <a:t>Holz </a:t>
            </a:r>
            <a:r>
              <a:rPr lang="de-AT" dirty="0"/>
              <a:t>mit allen Sinnen erleben, </a:t>
            </a:r>
            <a:r>
              <a:rPr lang="de-AT" dirty="0" err="1"/>
              <a:t>proHolz</a:t>
            </a:r>
            <a:r>
              <a:rPr lang="de-AT" dirty="0"/>
              <a:t> NÖ</a:t>
            </a:r>
          </a:p>
          <a:p>
            <a:r>
              <a:rPr lang="de-AT" dirty="0" err="1"/>
              <a:t>Holzbox</a:t>
            </a:r>
            <a:r>
              <a:rPr lang="de-AT" dirty="0"/>
              <a:t> für Schulen, </a:t>
            </a:r>
            <a:r>
              <a:rPr lang="de-AT" dirty="0" err="1"/>
              <a:t>proHolz</a:t>
            </a:r>
            <a:r>
              <a:rPr lang="de-AT" dirty="0"/>
              <a:t> NÖ</a:t>
            </a:r>
          </a:p>
          <a:p>
            <a:r>
              <a:rPr lang="de-AT" dirty="0"/>
              <a:t>Lehrunterlagen Wald &amp; Holz inkl. Präsentation, Film und Quiz, </a:t>
            </a:r>
            <a:r>
              <a:rPr lang="de-AT" dirty="0" err="1"/>
              <a:t>proHolz</a:t>
            </a:r>
            <a:r>
              <a:rPr lang="de-AT" dirty="0"/>
              <a:t> </a:t>
            </a:r>
            <a:r>
              <a:rPr lang="de-AT" dirty="0" smtClean="0"/>
              <a:t>NÖ</a:t>
            </a:r>
          </a:p>
          <a:p>
            <a:r>
              <a:rPr lang="de-AT" dirty="0" smtClean="0"/>
              <a:t>Lehrunterlagen Papier macht Schule</a:t>
            </a:r>
          </a:p>
          <a:p>
            <a:r>
              <a:rPr lang="de-AT" dirty="0" smtClean="0"/>
              <a:t>Virtueller Betriebsrundgang</a:t>
            </a:r>
            <a:endParaRPr lang="de-AT" dirty="0"/>
          </a:p>
          <a:p>
            <a:endParaRPr lang="de-AT" dirty="0"/>
          </a:p>
        </p:txBody>
      </p:sp>
    </p:spTree>
    <p:extLst>
      <p:ext uri="{BB962C8B-B14F-4D97-AF65-F5344CB8AC3E}">
        <p14:creationId xmlns:p14="http://schemas.microsoft.com/office/powerpoint/2010/main" val="26556101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z="3200" dirty="0"/>
              <a:t>FIRST® LEGO® League</a:t>
            </a:r>
            <a:endParaRPr lang="de-AT" dirty="0"/>
          </a:p>
        </p:txBody>
      </p:sp>
      <p:pic>
        <p:nvPicPr>
          <p:cNvPr id="5" name="Inhaltsplatzhalt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49270" y="3623430"/>
            <a:ext cx="2144805" cy="1430891"/>
          </a:xfrm>
        </p:spPr>
      </p:pic>
      <p:sp>
        <p:nvSpPr>
          <p:cNvPr id="6" name="Rechteck 5"/>
          <p:cNvSpPr/>
          <p:nvPr/>
        </p:nvSpPr>
        <p:spPr>
          <a:xfrm>
            <a:off x="574675" y="1062318"/>
            <a:ext cx="7009466" cy="85836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69900" indent="-469900">
              <a:spcBef>
                <a:spcPct val="20000"/>
              </a:spcBef>
              <a:buClr>
                <a:srgbClr val="ED1C24"/>
              </a:buClr>
              <a:buFont typeface="Wingdings" pitchFamily="4" charset="2"/>
              <a:buChar char="n"/>
            </a:pPr>
            <a:r>
              <a:rPr lang="de-AT" sz="1600" dirty="0" smtClean="0">
                <a:latin typeface="+mn-lt"/>
                <a:ea typeface="ヒラギノ角ゴ Pro W3" pitchFamily="4" charset="-128"/>
                <a:cs typeface="ヒラギノ角ゴ Pro W3" pitchFamily="4" charset="-128"/>
              </a:rPr>
              <a:t>Kinder </a:t>
            </a:r>
            <a:r>
              <a:rPr lang="de-AT" sz="1600" dirty="0">
                <a:latin typeface="+mn-lt"/>
                <a:ea typeface="ヒラギノ角ゴ Pro W3" pitchFamily="4" charset="-128"/>
                <a:cs typeface="ヒラギノ角ゴ Pro W3" pitchFamily="4" charset="-128"/>
              </a:rPr>
              <a:t>und Jugendliche für Wissenschaft und Technologie </a:t>
            </a:r>
            <a:r>
              <a:rPr lang="de-AT" sz="1600" dirty="0" smtClean="0">
                <a:latin typeface="+mn-lt"/>
                <a:ea typeface="ヒラギノ角ゴ Pro W3" pitchFamily="4" charset="-128"/>
                <a:cs typeface="ヒラギノ角ゴ Pro W3" pitchFamily="4" charset="-128"/>
              </a:rPr>
              <a:t>begeistern</a:t>
            </a:r>
            <a:endParaRPr lang="de-AT" sz="1600" dirty="0">
              <a:latin typeface="+mn-lt"/>
              <a:ea typeface="ヒラギノ角ゴ Pro W3" pitchFamily="4" charset="-128"/>
              <a:cs typeface="ヒラギノ角ゴ Pro W3" pitchFamily="4" charset="-128"/>
            </a:endParaRPr>
          </a:p>
          <a:p>
            <a:pPr marL="469900" indent="-469900">
              <a:spcBef>
                <a:spcPct val="20000"/>
              </a:spcBef>
              <a:buClr>
                <a:srgbClr val="ED1C24"/>
              </a:buClr>
              <a:buFont typeface="Wingdings" pitchFamily="4" charset="2"/>
              <a:buChar char="n"/>
            </a:pPr>
            <a:r>
              <a:rPr lang="de-AT" sz="1600" dirty="0">
                <a:latin typeface="+mn-lt"/>
                <a:ea typeface="ヒラギノ角ゴ Pro W3" pitchFamily="4" charset="-128"/>
                <a:cs typeface="ヒラギノ角ゴ Pro W3" pitchFamily="4" charset="-128"/>
              </a:rPr>
              <a:t>Entwicklung von Teamgeist bei den teilnehmenden Gruppen</a:t>
            </a:r>
          </a:p>
          <a:p>
            <a:pPr marL="469900" indent="-469900">
              <a:spcBef>
                <a:spcPct val="20000"/>
              </a:spcBef>
              <a:buClr>
                <a:srgbClr val="ED1C24"/>
              </a:buClr>
              <a:buFont typeface="Wingdings" pitchFamily="4" charset="2"/>
              <a:buChar char="n"/>
            </a:pPr>
            <a:r>
              <a:rPr lang="de-AT" sz="1600" dirty="0">
                <a:latin typeface="+mn-lt"/>
                <a:ea typeface="ヒラギノ角ゴ Pro W3" pitchFamily="4" charset="-128"/>
                <a:cs typeface="ヒラギノ角ゴ Pro W3" pitchFamily="4" charset="-128"/>
              </a:rPr>
              <a:t>Kinder und Jugendliche anzuspornen, komplexe Aufgaben mit kreativen Lösungen zu bewältigen</a:t>
            </a:r>
          </a:p>
          <a:p>
            <a:pPr marL="469900" indent="-469900">
              <a:spcBef>
                <a:spcPct val="20000"/>
              </a:spcBef>
              <a:buClr>
                <a:srgbClr val="ED1C24"/>
              </a:buClr>
              <a:buFont typeface="Wingdings" pitchFamily="4" charset="2"/>
              <a:buChar char="n"/>
            </a:pPr>
            <a:r>
              <a:rPr lang="de-AT" sz="1600" dirty="0" smtClean="0">
                <a:latin typeface="+mn-lt"/>
                <a:ea typeface="ヒラギノ角ゴ Pro W3" pitchFamily="4" charset="-128"/>
                <a:cs typeface="ヒラギノ角ゴ Pro W3" pitchFamily="4" charset="-128"/>
              </a:rPr>
              <a:t>Teams von </a:t>
            </a:r>
            <a:r>
              <a:rPr lang="de-AT" sz="1600" dirty="0">
                <a:latin typeface="+mn-lt"/>
                <a:ea typeface="ヒラギノ角ゴ Pro W3" pitchFamily="4" charset="-128"/>
                <a:cs typeface="ヒラギノ角ゴ Pro W3" pitchFamily="4" charset="-128"/>
              </a:rPr>
              <a:t>3 bis 10 Personen zwischen 10 und 16 Jahren </a:t>
            </a:r>
            <a:endParaRPr lang="de-AT" sz="1600" dirty="0" smtClean="0">
              <a:latin typeface="+mn-lt"/>
              <a:ea typeface="ヒラギノ角ゴ Pro W3" pitchFamily="4" charset="-128"/>
              <a:cs typeface="ヒラギノ角ゴ Pro W3" pitchFamily="4" charset="-128"/>
            </a:endParaRPr>
          </a:p>
          <a:p>
            <a:pPr marL="469900" indent="-469900">
              <a:spcBef>
                <a:spcPct val="20000"/>
              </a:spcBef>
              <a:buClr>
                <a:srgbClr val="ED1C24"/>
              </a:buClr>
              <a:buFont typeface="Wingdings" pitchFamily="4" charset="2"/>
              <a:buChar char="n"/>
            </a:pPr>
            <a:r>
              <a:rPr lang="de-AT" sz="1600" dirty="0" smtClean="0">
                <a:latin typeface="+mn-lt"/>
                <a:ea typeface="ヒラギノ角ゴ Pro W3" pitchFamily="4" charset="-128"/>
                <a:cs typeface="ヒラギノ角ゴ Pro W3" pitchFamily="4" charset="-128"/>
              </a:rPr>
              <a:t>Bewerbe</a:t>
            </a:r>
          </a:p>
          <a:p>
            <a:pPr marL="927100" lvl="1" indent="-469900">
              <a:spcBef>
                <a:spcPct val="20000"/>
              </a:spcBef>
              <a:buClr>
                <a:srgbClr val="ED1C24"/>
              </a:buClr>
              <a:buFont typeface="Arial" panose="020B0604020202020204" pitchFamily="34" charset="0"/>
              <a:buChar char="•"/>
            </a:pPr>
            <a:r>
              <a:rPr lang="de-AT" sz="1600" dirty="0" smtClean="0">
                <a:latin typeface="+mn-lt"/>
                <a:ea typeface="ヒラギノ角ゴ Pro W3" pitchFamily="4" charset="-128"/>
                <a:cs typeface="ヒラギノ角ゴ Pro W3" pitchFamily="4" charset="-128"/>
              </a:rPr>
              <a:t>10. Jänner 2020 in Hollabrunn</a:t>
            </a:r>
          </a:p>
          <a:p>
            <a:pPr marL="927100" lvl="1" indent="-469900">
              <a:spcBef>
                <a:spcPct val="20000"/>
              </a:spcBef>
              <a:buClr>
                <a:srgbClr val="ED1C24"/>
              </a:buClr>
              <a:buFont typeface="Arial" panose="020B0604020202020204" pitchFamily="34" charset="0"/>
              <a:buChar char="•"/>
            </a:pPr>
            <a:r>
              <a:rPr lang="de-AT" sz="1600" dirty="0" smtClean="0">
                <a:latin typeface="+mn-lt"/>
                <a:ea typeface="ヒラギノ角ゴ Pro W3" pitchFamily="4" charset="-128"/>
                <a:cs typeface="ヒラギノ角ゴ Pro W3" pitchFamily="4" charset="-128"/>
              </a:rPr>
              <a:t>17. Jänner 2020 in St. Pölten</a:t>
            </a:r>
          </a:p>
          <a:p>
            <a:pPr marL="927100" lvl="1" indent="-469900">
              <a:spcBef>
                <a:spcPct val="20000"/>
              </a:spcBef>
              <a:buClr>
                <a:srgbClr val="ED1C24"/>
              </a:buClr>
              <a:buFont typeface="Arial" panose="020B0604020202020204" pitchFamily="34" charset="0"/>
              <a:buChar char="•"/>
            </a:pPr>
            <a:r>
              <a:rPr lang="de-AT" sz="1600" dirty="0" smtClean="0">
                <a:latin typeface="+mn-lt"/>
                <a:ea typeface="ヒラギノ角ゴ Pro W3" pitchFamily="4" charset="-128"/>
                <a:cs typeface="ヒラギノ角ゴ Pro W3" pitchFamily="4" charset="-128"/>
              </a:rPr>
              <a:t>18. Jänner 2020 Staatsmeisterschaft in St. Pölten</a:t>
            </a:r>
          </a:p>
          <a:p>
            <a:pPr marL="469900" indent="-469900">
              <a:spcBef>
                <a:spcPct val="20000"/>
              </a:spcBef>
              <a:buClr>
                <a:srgbClr val="ED1C24"/>
              </a:buClr>
              <a:buFont typeface="Wingdings" pitchFamily="4" charset="2"/>
              <a:buChar char="n"/>
            </a:pPr>
            <a:r>
              <a:rPr lang="de-AT" sz="1600" dirty="0">
                <a:latin typeface="+mn-lt"/>
                <a:ea typeface="ヒラギノ角ゴ Pro W3" pitchFamily="4" charset="-128"/>
                <a:cs typeface="ヒラギノ角ゴ Pro W3" pitchFamily="4" charset="-128"/>
              </a:rPr>
              <a:t>Startpaket pro Team ca. € 500,--</a:t>
            </a:r>
          </a:p>
        </p:txBody>
      </p:sp>
      <p:pic>
        <p:nvPicPr>
          <p:cNvPr id="7" name="Grafik 6"/>
          <p:cNvPicPr>
            <a:picLocks noChangeAspect="1"/>
          </p:cNvPicPr>
          <p:nvPr/>
        </p:nvPicPr>
        <p:blipFill>
          <a:blip r:embed="rId3"/>
          <a:stretch>
            <a:fillRect/>
          </a:stretch>
        </p:blipFill>
        <p:spPr>
          <a:xfrm>
            <a:off x="6831106" y="1424266"/>
            <a:ext cx="2312894" cy="2328832"/>
          </a:xfrm>
          <a:prstGeom prst="rect">
            <a:avLst/>
          </a:prstGeom>
        </p:spPr>
      </p:pic>
    </p:spTree>
    <p:extLst>
      <p:ext uri="{BB962C8B-B14F-4D97-AF65-F5344CB8AC3E}">
        <p14:creationId xmlns:p14="http://schemas.microsoft.com/office/powerpoint/2010/main" val="24396412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6202396" y="777120"/>
            <a:ext cx="3431286" cy="2281441"/>
          </a:xfrm>
          <a:prstGeom prst="rect">
            <a:avLst/>
          </a:prstGeom>
        </p:spPr>
      </p:pic>
      <p:sp>
        <p:nvSpPr>
          <p:cNvPr id="2" name="Titel 1"/>
          <p:cNvSpPr>
            <a:spLocks noGrp="1"/>
          </p:cNvSpPr>
          <p:nvPr>
            <p:ph type="title"/>
          </p:nvPr>
        </p:nvSpPr>
        <p:spPr/>
        <p:txBody>
          <a:bodyPr/>
          <a:lstStyle/>
          <a:p>
            <a:r>
              <a:rPr lang="de-AT" dirty="0" smtClean="0"/>
              <a:t>Lehrlingswettbewerbe</a:t>
            </a:r>
            <a:endParaRPr lang="de-AT" dirty="0"/>
          </a:p>
        </p:txBody>
      </p:sp>
      <p:sp>
        <p:nvSpPr>
          <p:cNvPr id="3" name="Inhaltsplatzhalter 2"/>
          <p:cNvSpPr>
            <a:spLocks noGrp="1"/>
          </p:cNvSpPr>
          <p:nvPr>
            <p:ph idx="1"/>
          </p:nvPr>
        </p:nvSpPr>
        <p:spPr/>
        <p:txBody>
          <a:bodyPr/>
          <a:lstStyle/>
          <a:p>
            <a:pPr lvl="0"/>
            <a:r>
              <a:rPr lang="de-AT" dirty="0"/>
              <a:t>8 Kategorien in den Berufen </a:t>
            </a:r>
            <a:r>
              <a:rPr lang="de-AT" dirty="0" smtClean="0"/>
              <a:t/>
            </a:r>
            <a:br>
              <a:rPr lang="de-AT" dirty="0" smtClean="0"/>
            </a:br>
            <a:r>
              <a:rPr lang="de-AT" dirty="0" smtClean="0"/>
              <a:t>Metalltechnik</a:t>
            </a:r>
            <a:r>
              <a:rPr lang="de-AT" dirty="0"/>
              <a:t>, Elektrotechnik, Mechatronik, Prozesstechnik, </a:t>
            </a:r>
            <a:r>
              <a:rPr lang="de-AT" dirty="0" smtClean="0"/>
              <a:t>Kunststofftechnik</a:t>
            </a:r>
          </a:p>
          <a:p>
            <a:pPr lvl="0"/>
            <a:endParaRPr lang="de-AT" dirty="0" smtClean="0"/>
          </a:p>
          <a:p>
            <a:pPr lvl="0"/>
            <a:endParaRPr lang="de-AT" dirty="0"/>
          </a:p>
          <a:p>
            <a:pPr lvl="0"/>
            <a:r>
              <a:rPr lang="de-AT" dirty="0"/>
              <a:t>Austragungsorte</a:t>
            </a:r>
            <a:r>
              <a:rPr lang="de-AT" dirty="0" smtClean="0"/>
              <a:t>:</a:t>
            </a:r>
          </a:p>
          <a:p>
            <a:pPr lvl="1"/>
            <a:r>
              <a:rPr lang="de-AT" dirty="0" smtClean="0"/>
              <a:t>LBS Neunkirchen &amp; WIFI </a:t>
            </a:r>
            <a:r>
              <a:rPr lang="de-AT" dirty="0"/>
              <a:t>St. </a:t>
            </a:r>
            <a:r>
              <a:rPr lang="de-AT" dirty="0" smtClean="0"/>
              <a:t>Pölten</a:t>
            </a:r>
          </a:p>
          <a:p>
            <a:r>
              <a:rPr lang="de-AT" dirty="0" smtClean="0"/>
              <a:t>Termine März &amp; April 2020</a:t>
            </a:r>
            <a:endParaRPr lang="de-AT" dirty="0"/>
          </a:p>
          <a:p>
            <a:pPr lvl="0"/>
            <a:r>
              <a:rPr lang="de-AT" dirty="0" smtClean="0"/>
              <a:t>2008-2019: 1112 </a:t>
            </a:r>
            <a:r>
              <a:rPr lang="de-AT" dirty="0"/>
              <a:t>Lehrlinge, </a:t>
            </a:r>
            <a:r>
              <a:rPr lang="de-AT" dirty="0" smtClean="0"/>
              <a:t>ca. 80 Lehrbetriebe</a:t>
            </a:r>
            <a:endParaRPr lang="de-AT" dirty="0"/>
          </a:p>
          <a:p>
            <a:endParaRPr lang="de-AT" dirty="0"/>
          </a:p>
        </p:txBody>
      </p:sp>
      <p:sp>
        <p:nvSpPr>
          <p:cNvPr id="5" name="Textfeld 4"/>
          <p:cNvSpPr txBox="1"/>
          <p:nvPr/>
        </p:nvSpPr>
        <p:spPr>
          <a:xfrm rot="1495592">
            <a:off x="3766305" y="3159990"/>
            <a:ext cx="4559263" cy="369332"/>
          </a:xfrm>
          <a:prstGeom prst="rect">
            <a:avLst/>
          </a:prstGeom>
          <a:noFill/>
        </p:spPr>
        <p:txBody>
          <a:bodyPr wrap="square" rtlCol="0">
            <a:spAutoFit/>
          </a:bodyPr>
          <a:lstStyle/>
          <a:p>
            <a:r>
              <a:rPr lang="de-AT" b="1" dirty="0">
                <a:solidFill>
                  <a:srgbClr val="0070C0"/>
                </a:solidFill>
              </a:rPr>
              <a:t>www.industrieausbildung.at</a:t>
            </a:r>
          </a:p>
        </p:txBody>
      </p:sp>
    </p:spTree>
    <p:extLst>
      <p:ext uri="{BB962C8B-B14F-4D97-AF65-F5344CB8AC3E}">
        <p14:creationId xmlns:p14="http://schemas.microsoft.com/office/powerpoint/2010/main" val="36719841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Teambewerb</a:t>
            </a:r>
            <a:r>
              <a:rPr lang="de-AT" dirty="0" smtClean="0"/>
              <a:t> Industrie 4.0</a:t>
            </a:r>
            <a:endParaRPr lang="de-AT"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2087" y="1658218"/>
            <a:ext cx="3104442" cy="2064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Inhaltsplatzhalter 2"/>
          <p:cNvSpPr>
            <a:spLocks noGrp="1"/>
          </p:cNvSpPr>
          <p:nvPr>
            <p:ph idx="1"/>
          </p:nvPr>
        </p:nvSpPr>
        <p:spPr>
          <a:xfrm>
            <a:off x="566738" y="1113235"/>
            <a:ext cx="5994996" cy="3402806"/>
          </a:xfrm>
        </p:spPr>
        <p:txBody>
          <a:bodyPr/>
          <a:lstStyle/>
          <a:p>
            <a:pPr lvl="0"/>
            <a:r>
              <a:rPr lang="de-AT" sz="1800" dirty="0"/>
              <a:t>Teamwettbewerb (1 Team/4 Lehrlinge)</a:t>
            </a:r>
          </a:p>
          <a:p>
            <a:pPr lvl="0"/>
            <a:r>
              <a:rPr lang="de-AT" sz="1800" dirty="0"/>
              <a:t>8 Teams (28 TN)</a:t>
            </a:r>
          </a:p>
          <a:p>
            <a:r>
              <a:rPr lang="de-AT" sz="1800" dirty="0" smtClean="0"/>
              <a:t>Teamarbeit &amp; </a:t>
            </a:r>
            <a:r>
              <a:rPr lang="de-AT" sz="1800" dirty="0"/>
              <a:t>berufsübergreifende Zusammenarbeit im Vordergrund</a:t>
            </a:r>
          </a:p>
          <a:p>
            <a:pPr lvl="0"/>
            <a:r>
              <a:rPr lang="de-AT" sz="1800" dirty="0"/>
              <a:t>Vernetztes Denken und Agieren </a:t>
            </a:r>
          </a:p>
          <a:p>
            <a:pPr lvl="0"/>
            <a:r>
              <a:rPr lang="de-AT" sz="1800" dirty="0"/>
              <a:t>Teams auch aus verschiedenen Unternehmen</a:t>
            </a:r>
          </a:p>
          <a:p>
            <a:pPr lvl="0"/>
            <a:r>
              <a:rPr lang="de-AT" sz="1800" dirty="0" smtClean="0"/>
              <a:t>Fähigkeiten </a:t>
            </a:r>
            <a:r>
              <a:rPr lang="de-AT" sz="1800" dirty="0"/>
              <a:t>aus den Bereichen Elektronik, </a:t>
            </a:r>
            <a:r>
              <a:rPr lang="de-AT" sz="1800" dirty="0" smtClean="0"/>
              <a:t>Projektmanagement</a:t>
            </a:r>
            <a:r>
              <a:rPr lang="de-AT" sz="1800" dirty="0"/>
              <a:t>, </a:t>
            </a:r>
            <a:r>
              <a:rPr lang="de-AT" sz="1800" dirty="0" smtClean="0"/>
              <a:t>Mechanik </a:t>
            </a:r>
            <a:r>
              <a:rPr lang="de-AT" sz="1800" dirty="0"/>
              <a:t>und Elektropneumatik unter Verwendung von modernster Sensorik und IT </a:t>
            </a:r>
            <a:r>
              <a:rPr lang="de-AT" sz="1800" dirty="0" smtClean="0"/>
              <a:t>Technik im Team nötig</a:t>
            </a:r>
            <a:endParaRPr lang="de-AT" sz="1800" dirty="0"/>
          </a:p>
        </p:txBody>
      </p:sp>
    </p:spTree>
    <p:extLst>
      <p:ext uri="{BB962C8B-B14F-4D97-AF65-F5344CB8AC3E}">
        <p14:creationId xmlns:p14="http://schemas.microsoft.com/office/powerpoint/2010/main" val="41198743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p:cNvGraphicFramePr>
            <a:graphicFrameLocks noChangeAspect="1"/>
          </p:cNvGraphicFramePr>
          <p:nvPr>
            <p:extLst>
              <p:ext uri="{D42A27DB-BD31-4B8C-83A1-F6EECF244321}">
                <p14:modId xmlns:p14="http://schemas.microsoft.com/office/powerpoint/2010/main" val="913738519"/>
              </p:ext>
            </p:extLst>
          </p:nvPr>
        </p:nvGraphicFramePr>
        <p:xfrm>
          <a:off x="4868022" y="2796988"/>
          <a:ext cx="1577868" cy="2235386"/>
        </p:xfrm>
        <a:graphic>
          <a:graphicData uri="http://schemas.openxmlformats.org/presentationml/2006/ole">
            <mc:AlternateContent xmlns:mc="http://schemas.openxmlformats.org/markup-compatibility/2006">
              <mc:Choice xmlns:v="urn:schemas-microsoft-com:vml" Requires="v">
                <p:oleObj spid="_x0000_s1042" name="Acrobat Document" r:id="rId3" imgW="4000356" imgH="5667062" progId="AcroExch.Document.DC">
                  <p:embed/>
                </p:oleObj>
              </mc:Choice>
              <mc:Fallback>
                <p:oleObj name="Acrobat Document" r:id="rId3" imgW="4000356" imgH="5667062" progId="AcroExch.Document.DC">
                  <p:embed/>
                  <p:pic>
                    <p:nvPicPr>
                      <p:cNvPr id="0" name=""/>
                      <p:cNvPicPr/>
                      <p:nvPr/>
                    </p:nvPicPr>
                    <p:blipFill>
                      <a:blip r:embed="rId4"/>
                      <a:stretch>
                        <a:fillRect/>
                      </a:stretch>
                    </p:blipFill>
                    <p:spPr>
                      <a:xfrm>
                        <a:off x="4868022" y="2796988"/>
                        <a:ext cx="1577868" cy="2235386"/>
                      </a:xfrm>
                      <a:prstGeom prst="rect">
                        <a:avLst/>
                      </a:prstGeom>
                    </p:spPr>
                  </p:pic>
                </p:oleObj>
              </mc:Fallback>
            </mc:AlternateContent>
          </a:graphicData>
        </a:graphic>
      </p:graphicFrame>
      <p:sp>
        <p:nvSpPr>
          <p:cNvPr id="2" name="Titel 1"/>
          <p:cNvSpPr>
            <a:spLocks noGrp="1"/>
          </p:cNvSpPr>
          <p:nvPr>
            <p:ph type="title"/>
          </p:nvPr>
        </p:nvSpPr>
        <p:spPr/>
        <p:txBody>
          <a:bodyPr/>
          <a:lstStyle/>
          <a:p>
            <a:r>
              <a:rPr lang="de-AT" dirty="0" err="1" smtClean="0"/>
              <a:t>AusbilderInnen</a:t>
            </a:r>
            <a:endParaRPr lang="de-AT" dirty="0"/>
          </a:p>
        </p:txBody>
      </p:sp>
      <p:sp>
        <p:nvSpPr>
          <p:cNvPr id="3" name="Inhaltsplatzhalter 2"/>
          <p:cNvSpPr>
            <a:spLocks noGrp="1"/>
          </p:cNvSpPr>
          <p:nvPr>
            <p:ph idx="1"/>
          </p:nvPr>
        </p:nvSpPr>
        <p:spPr/>
        <p:txBody>
          <a:bodyPr/>
          <a:lstStyle/>
          <a:p>
            <a:r>
              <a:rPr lang="de-AT" dirty="0" smtClean="0"/>
              <a:t>Lehrgang </a:t>
            </a:r>
            <a:r>
              <a:rPr lang="de-AT" dirty="0"/>
              <a:t>zum „Dipl. Industrieausbilder/in“</a:t>
            </a:r>
          </a:p>
          <a:p>
            <a:r>
              <a:rPr lang="de-AT" dirty="0" smtClean="0"/>
              <a:t>Ausbilderplattform der Industrie</a:t>
            </a:r>
            <a:endParaRPr lang="de-AT" dirty="0"/>
          </a:p>
          <a:p>
            <a:r>
              <a:rPr lang="de-AT" dirty="0" smtClean="0"/>
              <a:t>Ausbilderseminare</a:t>
            </a:r>
            <a:endParaRPr lang="de-AT" dirty="0"/>
          </a:p>
          <a:p>
            <a:r>
              <a:rPr lang="de-AT" dirty="0" smtClean="0"/>
              <a:t>Ausbilderkongress, 6.11.2019 – noch Plätze frei</a:t>
            </a:r>
            <a:endParaRPr lang="de-AT" dirty="0"/>
          </a:p>
          <a:p>
            <a:r>
              <a:rPr lang="de-AT" dirty="0" smtClean="0"/>
              <a:t>Plattform Ausbilder.at</a:t>
            </a:r>
          </a:p>
          <a:p>
            <a:endParaRPr lang="de-AT" dirty="0"/>
          </a:p>
          <a:p>
            <a:r>
              <a:rPr lang="de-AT" dirty="0"/>
              <a:t>Lehrwerkstätten-Verzeichnis</a:t>
            </a:r>
          </a:p>
          <a:p>
            <a:endParaRPr lang="de-AT" dirty="0"/>
          </a:p>
        </p:txBody>
      </p:sp>
    </p:spTree>
    <p:extLst>
      <p:ext uri="{BB962C8B-B14F-4D97-AF65-F5344CB8AC3E}">
        <p14:creationId xmlns:p14="http://schemas.microsoft.com/office/powerpoint/2010/main" val="39225509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3D Druck - Maßnahmen</a:t>
            </a:r>
            <a:endParaRPr lang="de-AT" dirty="0"/>
          </a:p>
        </p:txBody>
      </p:sp>
      <p:sp>
        <p:nvSpPr>
          <p:cNvPr id="3" name="Inhaltsplatzhalter 2"/>
          <p:cNvSpPr>
            <a:spLocks noGrp="1"/>
          </p:cNvSpPr>
          <p:nvPr>
            <p:ph idx="1"/>
          </p:nvPr>
        </p:nvSpPr>
        <p:spPr/>
        <p:txBody>
          <a:bodyPr/>
          <a:lstStyle/>
          <a:p>
            <a:r>
              <a:rPr lang="de-AT" b="1" dirty="0" smtClean="0"/>
              <a:t>3D Druck-Workshops der MTI</a:t>
            </a:r>
          </a:p>
          <a:p>
            <a:pPr marL="471487" lvl="1" indent="0">
              <a:buNone/>
            </a:pPr>
            <a:r>
              <a:rPr lang="de-AT" dirty="0" smtClean="0"/>
              <a:t>Modul 1 „ Einstieg in den industriellen 3D Metalldruck“ in Kooperation mit FOTEC und WIFI NÖ</a:t>
            </a:r>
          </a:p>
          <a:p>
            <a:pPr lvl="1"/>
            <a:r>
              <a:rPr lang="de-AT" dirty="0" smtClean="0"/>
              <a:t>Workshops für Mitarbeiter der MTI NÖ, LBS- und HTL-Lehrer</a:t>
            </a:r>
          </a:p>
          <a:p>
            <a:pPr lvl="1"/>
            <a:r>
              <a:rPr lang="de-AT" dirty="0" smtClean="0"/>
              <a:t>Modul II „Von der Skizze zum fertigen Produkt“ in Planung – Start 1./2. Quartal 2020</a:t>
            </a:r>
          </a:p>
          <a:p>
            <a:r>
              <a:rPr lang="de-AT" b="1" dirty="0" smtClean="0"/>
              <a:t>3D Druck-Förderungen</a:t>
            </a:r>
          </a:p>
          <a:p>
            <a:pPr lvl="1"/>
            <a:r>
              <a:rPr lang="de-AT" dirty="0" smtClean="0"/>
              <a:t>TIP 3D Druck-Scheck (</a:t>
            </a:r>
            <a:r>
              <a:rPr lang="de-AT" dirty="0" smtClean="0">
                <a:hlinkClick r:id="rId2"/>
              </a:rPr>
              <a:t>www.tip-noe.at</a:t>
            </a:r>
            <a:r>
              <a:rPr lang="de-AT" dirty="0"/>
              <a:t>)</a:t>
            </a:r>
            <a:endParaRPr lang="de-AT" dirty="0" smtClean="0"/>
          </a:p>
          <a:p>
            <a:pPr lvl="1"/>
            <a:r>
              <a:rPr lang="de-AT" dirty="0" smtClean="0"/>
              <a:t>3D Druck-Bonus Land NÖ</a:t>
            </a:r>
          </a:p>
        </p:txBody>
      </p:sp>
    </p:spTree>
    <p:extLst>
      <p:ext uri="{BB962C8B-B14F-4D97-AF65-F5344CB8AC3E}">
        <p14:creationId xmlns:p14="http://schemas.microsoft.com/office/powerpoint/2010/main" val="29766103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t>WIFI-Technologiegespräch 3D Metalldruck</a:t>
            </a:r>
            <a:endParaRPr lang="de-AT" b="1" dirty="0"/>
          </a:p>
        </p:txBody>
      </p:sp>
      <p:sp>
        <p:nvSpPr>
          <p:cNvPr id="3" name="Inhaltsplatzhalter 2"/>
          <p:cNvSpPr>
            <a:spLocks noGrp="1"/>
          </p:cNvSpPr>
          <p:nvPr>
            <p:ph idx="1"/>
          </p:nvPr>
        </p:nvSpPr>
        <p:spPr>
          <a:xfrm>
            <a:off x="566738" y="1113235"/>
            <a:ext cx="7549973" cy="2702409"/>
          </a:xfrm>
        </p:spPr>
        <p:txBody>
          <a:bodyPr/>
          <a:lstStyle/>
          <a:p>
            <a:r>
              <a:rPr lang="de-AT" sz="2000" b="1" dirty="0"/>
              <a:t>Termin: </a:t>
            </a:r>
            <a:r>
              <a:rPr lang="de-AT" sz="2000" dirty="0"/>
              <a:t>14.11.2019, </a:t>
            </a:r>
            <a:r>
              <a:rPr lang="de-AT" sz="2000" dirty="0" smtClean="0"/>
              <a:t>17.30 </a:t>
            </a:r>
            <a:r>
              <a:rPr lang="de-AT" sz="2000" dirty="0"/>
              <a:t>- </a:t>
            </a:r>
            <a:r>
              <a:rPr lang="de-AT" sz="2000" dirty="0" smtClean="0"/>
              <a:t>19.00</a:t>
            </a:r>
            <a:r>
              <a:rPr lang="de-AT" sz="2000" b="1" dirty="0" smtClean="0"/>
              <a:t/>
            </a:r>
            <a:br>
              <a:rPr lang="de-AT" sz="2000" b="1" dirty="0" smtClean="0"/>
            </a:br>
            <a:endParaRPr lang="de-AT" sz="2000" b="1" dirty="0"/>
          </a:p>
          <a:p>
            <a:r>
              <a:rPr lang="de-AT" sz="2000" b="1" dirty="0"/>
              <a:t>Ort: </a:t>
            </a:r>
            <a:r>
              <a:rPr lang="de-AT" sz="2000" dirty="0"/>
              <a:t>WIFI </a:t>
            </a:r>
            <a:r>
              <a:rPr lang="de-AT" sz="2000" dirty="0" smtClean="0"/>
              <a:t>NÖ, St</a:t>
            </a:r>
            <a:r>
              <a:rPr lang="de-AT" sz="2000" dirty="0"/>
              <a:t>. </a:t>
            </a:r>
            <a:r>
              <a:rPr lang="de-AT" sz="2000" dirty="0" smtClean="0"/>
              <a:t>Pölten</a:t>
            </a:r>
            <a:br>
              <a:rPr lang="de-AT" sz="2000" dirty="0" smtClean="0"/>
            </a:br>
            <a:endParaRPr lang="de-AT" sz="2000" dirty="0"/>
          </a:p>
          <a:p>
            <a:r>
              <a:rPr lang="de-AT" sz="2000" b="1" dirty="0" smtClean="0"/>
              <a:t>Inhalte</a:t>
            </a:r>
            <a:r>
              <a:rPr lang="de-AT" sz="2000" b="1" dirty="0"/>
              <a:t>:</a:t>
            </a:r>
          </a:p>
          <a:p>
            <a:pPr marL="1211262" lvl="2" indent="-342900"/>
            <a:r>
              <a:rPr lang="de-AT" dirty="0" smtClean="0"/>
              <a:t>Additive </a:t>
            </a:r>
            <a:r>
              <a:rPr lang="de-AT" dirty="0"/>
              <a:t>Fertigung: </a:t>
            </a:r>
            <a:r>
              <a:rPr lang="de-AT" dirty="0" smtClean="0"/>
              <a:t>Technologien, Aufbereitung</a:t>
            </a:r>
            <a:r>
              <a:rPr lang="de-AT" dirty="0"/>
              <a:t>, Kosten, etc.</a:t>
            </a:r>
          </a:p>
          <a:p>
            <a:pPr marL="1211262" lvl="2" indent="-342900"/>
            <a:r>
              <a:rPr lang="de-AT" dirty="0" smtClean="0"/>
              <a:t>Metalldruck</a:t>
            </a:r>
            <a:r>
              <a:rPr lang="de-AT" dirty="0"/>
              <a:t>: Vom Pulver zum fertigen Produkt</a:t>
            </a:r>
          </a:p>
          <a:p>
            <a:pPr marL="1211262" lvl="2" indent="-342900"/>
            <a:r>
              <a:rPr lang="de-AT" dirty="0" smtClean="0"/>
              <a:t>Nachbehandlung </a:t>
            </a:r>
            <a:r>
              <a:rPr lang="de-AT" dirty="0"/>
              <a:t>von 3D gedruckten </a:t>
            </a:r>
            <a:r>
              <a:rPr lang="de-AT" dirty="0" smtClean="0"/>
              <a:t>Bauteilen</a:t>
            </a:r>
          </a:p>
          <a:p>
            <a:pPr marL="1211262" lvl="2" indent="-342900"/>
            <a:r>
              <a:rPr lang="de-AT" dirty="0" smtClean="0"/>
              <a:t>Förderungen</a:t>
            </a:r>
            <a:endParaRPr lang="de-AT"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9166" y="955191"/>
            <a:ext cx="3934834" cy="1645045"/>
          </a:xfrm>
          <a:prstGeom prst="rect">
            <a:avLst/>
          </a:prstGeom>
        </p:spPr>
      </p:pic>
    </p:spTree>
    <p:extLst>
      <p:ext uri="{BB962C8B-B14F-4D97-AF65-F5344CB8AC3E}">
        <p14:creationId xmlns:p14="http://schemas.microsoft.com/office/powerpoint/2010/main" val="1585634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t>KI Initiative NÖ</a:t>
            </a:r>
            <a:endParaRPr lang="de-AT" b="1" dirty="0"/>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719" y="1203020"/>
            <a:ext cx="8980281" cy="2017109"/>
          </a:xfrm>
          <a:prstGeom prst="rect">
            <a:avLst/>
          </a:prstGeom>
        </p:spPr>
      </p:pic>
      <p:sp>
        <p:nvSpPr>
          <p:cNvPr id="3" name="Rechteck 2"/>
          <p:cNvSpPr/>
          <p:nvPr/>
        </p:nvSpPr>
        <p:spPr>
          <a:xfrm>
            <a:off x="574675" y="3246226"/>
            <a:ext cx="5928226" cy="1569660"/>
          </a:xfrm>
          <a:prstGeom prst="rect">
            <a:avLst/>
          </a:prstGeom>
        </p:spPr>
        <p:txBody>
          <a:bodyPr wrap="none">
            <a:spAutoFit/>
          </a:bodyPr>
          <a:lstStyle/>
          <a:p>
            <a:pPr marL="342900" indent="-342900">
              <a:buFont typeface="Wingdings" panose="05000000000000000000" pitchFamily="2" charset="2"/>
              <a:buChar char="§"/>
            </a:pPr>
            <a:r>
              <a:rPr lang="de-AT" sz="2000" dirty="0">
                <a:latin typeface="+mj-lt"/>
              </a:rPr>
              <a:t>KI Space im WIFI NÖ in St. </a:t>
            </a:r>
            <a:r>
              <a:rPr lang="de-AT" sz="2000" dirty="0" smtClean="0">
                <a:latin typeface="+mj-lt"/>
              </a:rPr>
              <a:t>Pölten</a:t>
            </a:r>
          </a:p>
          <a:p>
            <a:pPr marL="342900" indent="-342900">
              <a:buFont typeface="Wingdings" panose="05000000000000000000" pitchFamily="2" charset="2"/>
              <a:buChar char="§"/>
            </a:pPr>
            <a:r>
              <a:rPr lang="de-AT" sz="2000" dirty="0" smtClean="0">
                <a:latin typeface="+mj-lt"/>
              </a:rPr>
              <a:t>Start </a:t>
            </a:r>
            <a:r>
              <a:rPr lang="de-AT" sz="2000" dirty="0">
                <a:latin typeface="+mj-lt"/>
              </a:rPr>
              <a:t>der KI-Akademie ab 11/2019 </a:t>
            </a:r>
          </a:p>
          <a:p>
            <a:pPr marL="1257300" lvl="2" indent="-342900">
              <a:buFont typeface="Symbol" panose="05050102010706020507" pitchFamily="18" charset="2"/>
              <a:buChar char="-"/>
            </a:pPr>
            <a:r>
              <a:rPr lang="de-AT" sz="1600" dirty="0" smtClean="0">
                <a:latin typeface="+mj-lt"/>
              </a:rPr>
              <a:t>Infotermine: St. Pölten (29.10), Mödling (30.10) </a:t>
            </a:r>
          </a:p>
          <a:p>
            <a:pPr algn="ctr"/>
            <a:r>
              <a:rPr lang="de-AT" sz="2000" dirty="0" smtClean="0">
                <a:solidFill>
                  <a:srgbClr val="0070C0"/>
                </a:solidFill>
                <a:latin typeface="+mj-lt"/>
                <a:hlinkClick r:id="rId3"/>
              </a:rPr>
              <a:t>www.ki-noe.at</a:t>
            </a:r>
            <a:endParaRPr lang="de-AT" sz="2000" dirty="0" smtClean="0">
              <a:solidFill>
                <a:srgbClr val="0070C0"/>
              </a:solidFill>
              <a:latin typeface="+mj-lt"/>
            </a:endParaRPr>
          </a:p>
          <a:p>
            <a:pPr marL="342900" indent="-342900">
              <a:buFont typeface="Arial" panose="020B0604020202020204" pitchFamily="34" charset="0"/>
              <a:buChar char="•"/>
            </a:pPr>
            <a:endParaRPr lang="de-AT" sz="2000" dirty="0">
              <a:latin typeface="+mj-lt"/>
            </a:endParaRPr>
          </a:p>
        </p:txBody>
      </p:sp>
    </p:spTree>
    <p:extLst>
      <p:ext uri="{BB962C8B-B14F-4D97-AF65-F5344CB8AC3E}">
        <p14:creationId xmlns:p14="http://schemas.microsoft.com/office/powerpoint/2010/main" val="14152477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Digitalisierung - 3D Druck und KI</a:t>
            </a:r>
            <a:endParaRPr lang="de-AT"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4000" cy="5143500"/>
          </a:xfrm>
        </p:spPr>
      </p:pic>
    </p:spTree>
    <p:extLst>
      <p:ext uri="{BB962C8B-B14F-4D97-AF65-F5344CB8AC3E}">
        <p14:creationId xmlns:p14="http://schemas.microsoft.com/office/powerpoint/2010/main" val="24529084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Studie „MTI-Qualifikationen“</a:t>
            </a:r>
            <a:endParaRPr lang="de-AT" dirty="0"/>
          </a:p>
        </p:txBody>
      </p:sp>
      <p:sp>
        <p:nvSpPr>
          <p:cNvPr id="3" name="Inhaltsplatzhalter 2"/>
          <p:cNvSpPr>
            <a:spLocks noGrp="1"/>
          </p:cNvSpPr>
          <p:nvPr>
            <p:ph idx="1"/>
          </p:nvPr>
        </p:nvSpPr>
        <p:spPr>
          <a:xfrm>
            <a:off x="566738" y="1056791"/>
            <a:ext cx="8577262" cy="3402806"/>
          </a:xfrm>
        </p:spPr>
        <p:txBody>
          <a:bodyPr/>
          <a:lstStyle/>
          <a:p>
            <a:pPr lvl="0"/>
            <a:r>
              <a:rPr lang="de-AT" b="1" dirty="0" smtClean="0"/>
              <a:t>Analyse </a:t>
            </a:r>
            <a:r>
              <a:rPr lang="de-AT" b="1" dirty="0"/>
              <a:t>des </a:t>
            </a:r>
            <a:r>
              <a:rPr lang="de-AT" b="1" dirty="0" smtClean="0"/>
              <a:t>MTI-Bildungsangebotes &amp; Erstellung </a:t>
            </a:r>
            <a:r>
              <a:rPr lang="de-AT" b="1" dirty="0"/>
              <a:t>von Bildungslandkarten</a:t>
            </a:r>
            <a:r>
              <a:rPr lang="de-AT" sz="2400" b="1" dirty="0"/>
              <a:t/>
            </a:r>
            <a:br>
              <a:rPr lang="de-AT" sz="2400" b="1" dirty="0"/>
            </a:br>
            <a:r>
              <a:rPr lang="de-AT" sz="1800" dirty="0"/>
              <a:t>Statische Analyse der Output-Ebene des NÖ Ausbildungssystems. Für die wichtigsten MTI-Bildungsinstitutionen ab Sekundarstufe II werden regional unterscheidbare </a:t>
            </a:r>
            <a:r>
              <a:rPr lang="de-AT" sz="1800" b="1" dirty="0"/>
              <a:t>Bildungslandkarten </a:t>
            </a:r>
            <a:r>
              <a:rPr lang="de-AT" sz="1800" dirty="0"/>
              <a:t>erarbeitet</a:t>
            </a:r>
            <a:r>
              <a:rPr lang="de-AT" sz="1800" dirty="0" smtClean="0"/>
              <a:t>.</a:t>
            </a:r>
            <a:br>
              <a:rPr lang="de-AT" sz="1800" dirty="0" smtClean="0"/>
            </a:br>
            <a:endParaRPr lang="de-AT" sz="1800" dirty="0"/>
          </a:p>
          <a:p>
            <a:r>
              <a:rPr lang="de-AT" b="1" dirty="0" smtClean="0"/>
              <a:t>Bedarfsanalyse </a:t>
            </a:r>
            <a:r>
              <a:rPr lang="de-AT" b="1" dirty="0"/>
              <a:t>von MTI-Qualifikationen – </a:t>
            </a:r>
            <a:r>
              <a:rPr lang="de-AT" b="1" dirty="0" smtClean="0"/>
              <a:t>Umfrage</a:t>
            </a:r>
            <a:r>
              <a:rPr lang="de-AT" dirty="0"/>
              <a:t> </a:t>
            </a:r>
            <a:r>
              <a:rPr lang="de-AT" dirty="0" smtClean="0"/>
              <a:t/>
            </a:r>
            <a:br>
              <a:rPr lang="de-AT" dirty="0" smtClean="0"/>
            </a:br>
            <a:endParaRPr lang="de-AT" dirty="0"/>
          </a:p>
          <a:p>
            <a:r>
              <a:rPr lang="de-AT" b="1" dirty="0" smtClean="0"/>
              <a:t>Darlegung </a:t>
            </a:r>
            <a:r>
              <a:rPr lang="de-AT" b="1" dirty="0"/>
              <a:t>der Markt-</a:t>
            </a:r>
            <a:r>
              <a:rPr lang="de-AT" b="1" dirty="0" err="1"/>
              <a:t>Matching</a:t>
            </a:r>
            <a:r>
              <a:rPr lang="de-AT" b="1" dirty="0"/>
              <a:t>-Strukturen am </a:t>
            </a:r>
            <a:r>
              <a:rPr lang="de-AT" b="1" dirty="0" smtClean="0"/>
              <a:t>Arbeitsmarkt</a:t>
            </a:r>
            <a:br>
              <a:rPr lang="de-AT" b="1" dirty="0" smtClean="0"/>
            </a:br>
            <a:r>
              <a:rPr lang="de-AT" sz="1800" dirty="0" smtClean="0"/>
              <a:t>Gegenüberstellung </a:t>
            </a:r>
            <a:r>
              <a:rPr lang="de-AT" sz="1800" dirty="0"/>
              <a:t>von Angebots- und Nachfragestrukturen, potenzielles </a:t>
            </a:r>
            <a:r>
              <a:rPr lang="de-AT" sz="1800" dirty="0" smtClean="0"/>
              <a:t>Miss-</a:t>
            </a:r>
            <a:r>
              <a:rPr lang="de-AT" sz="1800" dirty="0" err="1" smtClean="0"/>
              <a:t>Matching</a:t>
            </a:r>
            <a:r>
              <a:rPr lang="de-AT" sz="1800" dirty="0" smtClean="0"/>
              <a:t>, Ausarbeitung von Handlungsempfehlungen.</a:t>
            </a:r>
            <a:endParaRPr lang="de-AT" sz="1800" dirty="0"/>
          </a:p>
        </p:txBody>
      </p:sp>
    </p:spTree>
    <p:extLst>
      <p:ext uri="{BB962C8B-B14F-4D97-AF65-F5344CB8AC3E}">
        <p14:creationId xmlns:p14="http://schemas.microsoft.com/office/powerpoint/2010/main" val="9656969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Industrieland </a:t>
            </a:r>
            <a:r>
              <a:rPr lang="de-AT" dirty="0" smtClean="0"/>
              <a:t>NÖ </a:t>
            </a:r>
            <a:r>
              <a:rPr lang="de-AT" dirty="0"/>
              <a:t>– Daten &amp; Fakten </a:t>
            </a:r>
          </a:p>
        </p:txBody>
      </p:sp>
      <p:sp>
        <p:nvSpPr>
          <p:cNvPr id="3" name="Inhaltsplatzhalter 2"/>
          <p:cNvSpPr>
            <a:spLocks noGrp="1"/>
          </p:cNvSpPr>
          <p:nvPr>
            <p:ph sz="half" idx="1"/>
          </p:nvPr>
        </p:nvSpPr>
        <p:spPr>
          <a:xfrm>
            <a:off x="566736" y="1113235"/>
            <a:ext cx="8577264" cy="3402806"/>
          </a:xfrm>
        </p:spPr>
        <p:txBody>
          <a:bodyPr/>
          <a:lstStyle/>
          <a:p>
            <a:r>
              <a:rPr lang="de-AT" sz="2000" b="1" dirty="0" smtClean="0"/>
              <a:t>NÖ </a:t>
            </a:r>
            <a:r>
              <a:rPr lang="de-AT" sz="2000" b="1" dirty="0"/>
              <a:t>Industrie sichert </a:t>
            </a:r>
            <a:r>
              <a:rPr lang="de-AT" sz="2000" b="1" dirty="0" smtClean="0"/>
              <a:t>Wohlstand!</a:t>
            </a:r>
            <a:endParaRPr lang="de-AT" sz="2000" dirty="0"/>
          </a:p>
          <a:p>
            <a:pPr marL="0" indent="0">
              <a:buNone/>
            </a:pPr>
            <a:r>
              <a:rPr lang="de-AT" sz="1600" dirty="0" smtClean="0"/>
              <a:t>ca. </a:t>
            </a:r>
            <a:r>
              <a:rPr lang="de-AT" sz="1600" dirty="0"/>
              <a:t>ein Drittel (31%) der gesamten NÖ Wirtschaftsleistung wird von der Industrie </a:t>
            </a:r>
            <a:r>
              <a:rPr lang="de-AT" sz="1600" dirty="0" smtClean="0"/>
              <a:t>bestritten </a:t>
            </a:r>
            <a:endParaRPr lang="de-AT" sz="1600" dirty="0"/>
          </a:p>
          <a:p>
            <a:pPr marL="0" indent="0">
              <a:buNone/>
            </a:pPr>
            <a:r>
              <a:rPr lang="de-AT" sz="1600" dirty="0"/>
              <a:t> </a:t>
            </a:r>
          </a:p>
          <a:p>
            <a:r>
              <a:rPr lang="de-AT" sz="2000" b="1" dirty="0"/>
              <a:t>NÖ Industrie ist international </a:t>
            </a:r>
            <a:r>
              <a:rPr lang="de-AT" sz="2000" b="1" dirty="0" smtClean="0"/>
              <a:t>erfolgreich!</a:t>
            </a:r>
            <a:endParaRPr lang="de-AT" sz="2000" dirty="0"/>
          </a:p>
          <a:p>
            <a:pPr marL="0" indent="0">
              <a:buNone/>
            </a:pPr>
            <a:r>
              <a:rPr lang="de-AT" sz="1600" b="1" dirty="0" smtClean="0"/>
              <a:t>Fast </a:t>
            </a:r>
            <a:r>
              <a:rPr lang="de-AT" sz="1600" b="1" dirty="0"/>
              <a:t>die Hälfte des Umsatzes (49,3 Prozent) wird im Ausland erwirtschaftet </a:t>
            </a:r>
            <a:r>
              <a:rPr lang="de-AT" sz="1600" dirty="0"/>
              <a:t>(13.949 Mio. EUR). Der Gesamtumsatz der </a:t>
            </a:r>
            <a:r>
              <a:rPr lang="de-AT" sz="1600" dirty="0" smtClean="0"/>
              <a:t>NÖ </a:t>
            </a:r>
            <a:r>
              <a:rPr lang="de-AT" sz="1600" dirty="0"/>
              <a:t>Industrie betrug 2017 mehr als </a:t>
            </a:r>
            <a:r>
              <a:rPr lang="de-AT" sz="1600" dirty="0" smtClean="0"/>
              <a:t>31 Mrd. </a:t>
            </a:r>
            <a:r>
              <a:rPr lang="de-AT" sz="1600" dirty="0"/>
              <a:t>Euro</a:t>
            </a:r>
            <a:r>
              <a:rPr lang="de-AT" sz="1600" dirty="0" smtClean="0"/>
              <a:t>.</a:t>
            </a:r>
            <a:endParaRPr lang="de-AT" sz="1600" dirty="0"/>
          </a:p>
          <a:p>
            <a:pPr marL="0" indent="0">
              <a:buNone/>
            </a:pPr>
            <a:endParaRPr lang="de-AT" sz="1600" dirty="0"/>
          </a:p>
          <a:p>
            <a:r>
              <a:rPr lang="de-AT" sz="2000" b="1" dirty="0" smtClean="0"/>
              <a:t>NÖ </a:t>
            </a:r>
            <a:r>
              <a:rPr lang="de-AT" sz="2000" b="1" dirty="0"/>
              <a:t>Industrie sichert die Kaufkraft im </a:t>
            </a:r>
            <a:r>
              <a:rPr lang="de-AT" sz="2000" b="1" dirty="0" smtClean="0"/>
              <a:t>Land!</a:t>
            </a:r>
            <a:endParaRPr lang="de-AT" sz="2000" dirty="0"/>
          </a:p>
          <a:p>
            <a:pPr marL="0" indent="0">
              <a:buNone/>
            </a:pPr>
            <a:r>
              <a:rPr lang="de-AT" sz="1600" dirty="0"/>
              <a:t>Im Vergleich zu den weiteren Wirtschaftssektoren entlohnt die Industrie im Land überdurchschnittlich hoch. Der </a:t>
            </a:r>
            <a:r>
              <a:rPr lang="de-AT" sz="1600" b="1" dirty="0" err="1"/>
              <a:t>servoindustrielle</a:t>
            </a:r>
            <a:r>
              <a:rPr lang="de-AT" sz="1600" b="1" dirty="0"/>
              <a:t> Sektor kommt für rund die Hälfte (51%) der gesamten Löhne im </a:t>
            </a:r>
            <a:r>
              <a:rPr lang="de-AT" sz="1600" b="1" dirty="0" smtClean="0"/>
              <a:t>Bundesland.</a:t>
            </a:r>
            <a:endParaRPr lang="de-AT" sz="1600" dirty="0"/>
          </a:p>
        </p:txBody>
      </p:sp>
    </p:spTree>
    <p:extLst>
      <p:ext uri="{BB962C8B-B14F-4D97-AF65-F5344CB8AC3E}">
        <p14:creationId xmlns:p14="http://schemas.microsoft.com/office/powerpoint/2010/main" val="30146047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Blitzlicht Qualifikationsbefragung I</a:t>
            </a:r>
            <a:endParaRPr lang="de-AT" dirty="0"/>
          </a:p>
        </p:txBody>
      </p:sp>
      <p:sp>
        <p:nvSpPr>
          <p:cNvPr id="3" name="Inhaltsplatzhalter 2"/>
          <p:cNvSpPr>
            <a:spLocks noGrp="1"/>
          </p:cNvSpPr>
          <p:nvPr>
            <p:ph idx="1"/>
          </p:nvPr>
        </p:nvSpPr>
        <p:spPr>
          <a:xfrm>
            <a:off x="566738" y="1056791"/>
            <a:ext cx="8577262" cy="3402806"/>
          </a:xfrm>
        </p:spPr>
        <p:txBody>
          <a:bodyPr/>
          <a:lstStyle/>
          <a:p>
            <a:r>
              <a:rPr lang="de-AT" b="1" dirty="0" smtClean="0"/>
              <a:t>Unternehmerische </a:t>
            </a:r>
            <a:r>
              <a:rPr lang="de-AT" b="1" dirty="0"/>
              <a:t>Aus-und Weiterbildungen </a:t>
            </a:r>
            <a:r>
              <a:rPr lang="de-AT" dirty="0"/>
              <a:t>sind </a:t>
            </a:r>
            <a:r>
              <a:rPr lang="de-AT" dirty="0" smtClean="0"/>
              <a:t>ein </a:t>
            </a:r>
            <a:r>
              <a:rPr lang="de-AT" dirty="0"/>
              <a:t>wesentlicher Eckpfeiler für qualifizierte Fachkräfte. </a:t>
            </a:r>
            <a:r>
              <a:rPr lang="de-AT" dirty="0" smtClean="0"/>
              <a:t/>
            </a:r>
            <a:br>
              <a:rPr lang="de-AT" dirty="0" smtClean="0"/>
            </a:br>
            <a:endParaRPr lang="de-AT" dirty="0"/>
          </a:p>
          <a:p>
            <a:r>
              <a:rPr lang="de-AT" dirty="0"/>
              <a:t>Die Unternehmen haben nicht nur in der Vergangenheit viel in Aus-und Weiterbildung investiert, </a:t>
            </a:r>
            <a:r>
              <a:rPr lang="de-AT" dirty="0" smtClean="0"/>
              <a:t>sie rechnen auch in </a:t>
            </a:r>
            <a:r>
              <a:rPr lang="de-AT" b="1" dirty="0" smtClean="0"/>
              <a:t>Zukunft </a:t>
            </a:r>
            <a:r>
              <a:rPr lang="de-AT" dirty="0" smtClean="0"/>
              <a:t>weiterhin </a:t>
            </a:r>
            <a:r>
              <a:rPr lang="de-AT" dirty="0"/>
              <a:t>mit </a:t>
            </a:r>
            <a:r>
              <a:rPr lang="de-AT" b="1" dirty="0"/>
              <a:t>(steigenden) Investitionstätigkeiten in ihr Humankapital</a:t>
            </a:r>
            <a:r>
              <a:rPr lang="de-AT" dirty="0"/>
              <a:t>. </a:t>
            </a:r>
            <a:endParaRPr lang="de-AT" sz="1800" dirty="0"/>
          </a:p>
        </p:txBody>
      </p:sp>
    </p:spTree>
    <p:extLst>
      <p:ext uri="{BB962C8B-B14F-4D97-AF65-F5344CB8AC3E}">
        <p14:creationId xmlns:p14="http://schemas.microsoft.com/office/powerpoint/2010/main" val="13961119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Blitzlicht Qualifikationsbefragung </a:t>
            </a:r>
            <a:r>
              <a:rPr lang="de-AT" dirty="0" smtClean="0"/>
              <a:t>II</a:t>
            </a:r>
            <a:endParaRPr lang="de-AT" dirty="0"/>
          </a:p>
        </p:txBody>
      </p:sp>
      <p:sp>
        <p:nvSpPr>
          <p:cNvPr id="3" name="Inhaltsplatzhalter 2"/>
          <p:cNvSpPr>
            <a:spLocks noGrp="1"/>
          </p:cNvSpPr>
          <p:nvPr>
            <p:ph idx="1"/>
          </p:nvPr>
        </p:nvSpPr>
        <p:spPr>
          <a:xfrm>
            <a:off x="566738" y="1113235"/>
            <a:ext cx="8577262" cy="3402806"/>
          </a:xfrm>
        </p:spPr>
        <p:txBody>
          <a:bodyPr/>
          <a:lstStyle/>
          <a:p>
            <a:r>
              <a:rPr lang="de-AT" sz="2000" b="1" dirty="0"/>
              <a:t>Metalltechnik</a:t>
            </a:r>
            <a:r>
              <a:rPr lang="de-AT" sz="2000" dirty="0"/>
              <a:t>, </a:t>
            </a:r>
            <a:r>
              <a:rPr lang="de-AT" sz="2000" b="1" dirty="0"/>
              <a:t>Elektrotechnik</a:t>
            </a:r>
            <a:r>
              <a:rPr lang="de-AT" sz="2000" dirty="0"/>
              <a:t>, </a:t>
            </a:r>
            <a:r>
              <a:rPr lang="de-AT" sz="2000" b="1" dirty="0"/>
              <a:t>Mechanik, Mess-, Steuer-und Regelungstechnik</a:t>
            </a:r>
            <a:r>
              <a:rPr lang="de-AT" sz="2000" dirty="0"/>
              <a:t>sind neben den klassischen Management-qualifikationen (</a:t>
            </a:r>
            <a:r>
              <a:rPr lang="de-AT" sz="2000" b="1" dirty="0"/>
              <a:t>Qualitäts-, IKT-, Projektmanagement</a:t>
            </a:r>
            <a:r>
              <a:rPr lang="de-AT" sz="2000" dirty="0"/>
              <a:t>) die wichtigsten nachgefragten Kompetenzen. </a:t>
            </a:r>
          </a:p>
          <a:p>
            <a:r>
              <a:rPr lang="de-AT" sz="2000" dirty="0"/>
              <a:t>Die Unternehmen nutzen ein breites Spektrum </a:t>
            </a:r>
            <a:r>
              <a:rPr lang="de-AT" sz="2000" b="1" dirty="0" smtClean="0"/>
              <a:t>klassischer </a:t>
            </a:r>
            <a:r>
              <a:rPr lang="de-AT" sz="2000" dirty="0" smtClean="0"/>
              <a:t>ebenso </a:t>
            </a:r>
            <a:r>
              <a:rPr lang="de-AT" sz="2000" dirty="0"/>
              <a:t>wie (vermehrt) </a:t>
            </a:r>
            <a:r>
              <a:rPr lang="de-AT" sz="2000" b="1" dirty="0"/>
              <a:t>moderner Strategien und </a:t>
            </a:r>
            <a:r>
              <a:rPr lang="de-AT" sz="2000" b="1" dirty="0" smtClean="0"/>
              <a:t>Kommunikationskanäle </a:t>
            </a:r>
            <a:r>
              <a:rPr lang="de-AT" sz="2000" dirty="0"/>
              <a:t>auf der Suche nach neuen Fachkräften.  </a:t>
            </a:r>
          </a:p>
          <a:p>
            <a:r>
              <a:rPr lang="de-AT" sz="2000" b="1" dirty="0"/>
              <a:t>Soft Skills </a:t>
            </a:r>
            <a:r>
              <a:rPr lang="de-AT" sz="2000" dirty="0"/>
              <a:t>haben </a:t>
            </a:r>
            <a:r>
              <a:rPr lang="de-AT" sz="2000" dirty="0" smtClean="0"/>
              <a:t>bei techn. </a:t>
            </a:r>
            <a:r>
              <a:rPr lang="de-AT" sz="2000" dirty="0"/>
              <a:t>Berufen </a:t>
            </a:r>
            <a:r>
              <a:rPr lang="de-AT" sz="2000" dirty="0" smtClean="0"/>
              <a:t>wichtige </a:t>
            </a:r>
            <a:r>
              <a:rPr lang="de-AT" sz="2000" dirty="0"/>
              <a:t>Bedeutung (v.a. Team-, Kommunikations-und Konfliktlösungsfähigkeit bzw. </a:t>
            </a:r>
            <a:r>
              <a:rPr lang="de-AT" sz="2000" dirty="0" smtClean="0"/>
              <a:t>unternehmer-</a:t>
            </a:r>
            <a:r>
              <a:rPr lang="de-AT" sz="2000" dirty="0" err="1" smtClean="0"/>
              <a:t>isches</a:t>
            </a:r>
            <a:r>
              <a:rPr lang="de-AT" sz="2000" dirty="0" smtClean="0"/>
              <a:t> </a:t>
            </a:r>
            <a:r>
              <a:rPr lang="de-AT" sz="2000" dirty="0"/>
              <a:t>und verantwortungsbewusstes Denken und Handeln).</a:t>
            </a:r>
          </a:p>
        </p:txBody>
      </p:sp>
    </p:spTree>
    <p:extLst>
      <p:ext uri="{BB962C8B-B14F-4D97-AF65-F5344CB8AC3E}">
        <p14:creationId xmlns:p14="http://schemas.microsoft.com/office/powerpoint/2010/main" val="18574570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feil nach rechts 5"/>
          <p:cNvSpPr/>
          <p:nvPr/>
        </p:nvSpPr>
        <p:spPr>
          <a:xfrm>
            <a:off x="5975648" y="151128"/>
            <a:ext cx="792088" cy="216024"/>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aphicFrame>
        <p:nvGraphicFramePr>
          <p:cNvPr id="7" name="Diagramm 6"/>
          <p:cNvGraphicFramePr/>
          <p:nvPr>
            <p:extLst>
              <p:ext uri="{D42A27DB-BD31-4B8C-83A1-F6EECF244321}">
                <p14:modId xmlns:p14="http://schemas.microsoft.com/office/powerpoint/2010/main" val="459452456"/>
              </p:ext>
            </p:extLst>
          </p:nvPr>
        </p:nvGraphicFramePr>
        <p:xfrm>
          <a:off x="4448432" y="985840"/>
          <a:ext cx="4410877" cy="36226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Diagramm 7"/>
          <p:cNvGraphicFramePr/>
          <p:nvPr>
            <p:extLst>
              <p:ext uri="{D42A27DB-BD31-4B8C-83A1-F6EECF244321}">
                <p14:modId xmlns:p14="http://schemas.microsoft.com/office/powerpoint/2010/main" val="4112305766"/>
              </p:ext>
            </p:extLst>
          </p:nvPr>
        </p:nvGraphicFramePr>
        <p:xfrm>
          <a:off x="2" y="985840"/>
          <a:ext cx="4448430" cy="3622671"/>
        </p:xfrm>
        <a:graphic>
          <a:graphicData uri="http://schemas.openxmlformats.org/drawingml/2006/chart">
            <c:chart xmlns:c="http://schemas.openxmlformats.org/drawingml/2006/chart" xmlns:r="http://schemas.openxmlformats.org/officeDocument/2006/relationships" r:id="rId3"/>
          </a:graphicData>
        </a:graphic>
      </p:graphicFrame>
      <p:sp>
        <p:nvSpPr>
          <p:cNvPr id="3" name="Titel 2"/>
          <p:cNvSpPr>
            <a:spLocks noGrp="1"/>
          </p:cNvSpPr>
          <p:nvPr>
            <p:ph type="title"/>
          </p:nvPr>
        </p:nvSpPr>
        <p:spPr/>
        <p:txBody>
          <a:bodyPr/>
          <a:lstStyle/>
          <a:p>
            <a:pPr>
              <a:spcBef>
                <a:spcPct val="50000"/>
              </a:spcBef>
            </a:pPr>
            <a:r>
              <a:rPr lang="de-DE" sz="2400" b="1" dirty="0">
                <a:solidFill>
                  <a:schemeClr val="tx2"/>
                </a:solidFill>
                <a:latin typeface="Verdana" pitchFamily="34" charset="0"/>
              </a:rPr>
              <a:t>Bedarf zusätzlicher Fachkräfte in der MTI NÖ</a:t>
            </a:r>
          </a:p>
        </p:txBody>
      </p:sp>
      <p:sp>
        <p:nvSpPr>
          <p:cNvPr id="9" name="Rechteck 8">
            <a:extLst>
              <a:ext uri="{FF2B5EF4-FFF2-40B4-BE49-F238E27FC236}">
                <a16:creationId xmlns:a16="http://schemas.microsoft.com/office/drawing/2014/main" id="{182106AD-5EB1-4C56-B921-C291C0E3EC05}"/>
              </a:ext>
            </a:extLst>
          </p:cNvPr>
          <p:cNvSpPr/>
          <p:nvPr/>
        </p:nvSpPr>
        <p:spPr>
          <a:xfrm rot="16200000">
            <a:off x="7296193" y="2654659"/>
            <a:ext cx="3464786" cy="338554"/>
          </a:xfrm>
          <a:prstGeom prst="rect">
            <a:avLst/>
          </a:prstGeom>
        </p:spPr>
        <p:txBody>
          <a:bodyPr wrap="square">
            <a:spAutoFit/>
          </a:bodyPr>
          <a:lstStyle/>
          <a:p>
            <a:pPr algn="ctr"/>
            <a:r>
              <a:rPr lang="de-AT" sz="800" dirty="0"/>
              <a:t>Q: IWI (</a:t>
            </a:r>
            <a:r>
              <a:rPr lang="de-AT" sz="800" dirty="0" smtClean="0"/>
              <a:t>18.10.2019</a:t>
            </a:r>
            <a:r>
              <a:rPr lang="de-AT" sz="800" dirty="0"/>
              <a:t>); Anm.: N=779, </a:t>
            </a:r>
            <a:r>
              <a:rPr lang="de-AT" sz="800" dirty="0" smtClean="0"/>
              <a:t>n=50 </a:t>
            </a:r>
            <a:r>
              <a:rPr lang="de-AT" sz="800" dirty="0"/>
              <a:t>Keine Angaben bereinigt. Vorläufiges Ergebnis.</a:t>
            </a:r>
          </a:p>
        </p:txBody>
      </p:sp>
    </p:spTree>
    <p:extLst>
      <p:ext uri="{BB962C8B-B14F-4D97-AF65-F5344CB8AC3E}">
        <p14:creationId xmlns:p14="http://schemas.microsoft.com/office/powerpoint/2010/main" val="23127085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feil nach rechts 5"/>
          <p:cNvSpPr/>
          <p:nvPr/>
        </p:nvSpPr>
        <p:spPr>
          <a:xfrm>
            <a:off x="5975648" y="151128"/>
            <a:ext cx="792088" cy="216024"/>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itel 2"/>
          <p:cNvSpPr>
            <a:spLocks noGrp="1"/>
          </p:cNvSpPr>
          <p:nvPr>
            <p:ph type="title"/>
          </p:nvPr>
        </p:nvSpPr>
        <p:spPr>
          <a:xfrm>
            <a:off x="197708" y="141685"/>
            <a:ext cx="8711513" cy="702469"/>
          </a:xfrm>
        </p:spPr>
        <p:txBody>
          <a:bodyPr/>
          <a:lstStyle/>
          <a:p>
            <a:pPr>
              <a:spcBef>
                <a:spcPct val="50000"/>
              </a:spcBef>
            </a:pPr>
            <a:r>
              <a:rPr lang="de-DE" sz="2000" b="1" dirty="0">
                <a:solidFill>
                  <a:schemeClr val="tx2"/>
                </a:solidFill>
                <a:latin typeface="Verdana" pitchFamily="34" charset="0"/>
              </a:rPr>
              <a:t>Investitionstätigkeiten in Aus- und Weiterbildung der </a:t>
            </a:r>
            <a:r>
              <a:rPr lang="de-DE" sz="2000" b="1" dirty="0" smtClean="0">
                <a:solidFill>
                  <a:schemeClr val="tx2"/>
                </a:solidFill>
                <a:latin typeface="Verdana" pitchFamily="34" charset="0"/>
              </a:rPr>
              <a:t>MTI</a:t>
            </a:r>
            <a:endParaRPr lang="de-DE" sz="2000" b="1" dirty="0">
              <a:solidFill>
                <a:schemeClr val="tx2"/>
              </a:solidFill>
              <a:latin typeface="Verdana" pitchFamily="34" charset="0"/>
            </a:endParaRPr>
          </a:p>
        </p:txBody>
      </p:sp>
      <p:sp>
        <p:nvSpPr>
          <p:cNvPr id="10" name="Pfeil nach rechts 9"/>
          <p:cNvSpPr/>
          <p:nvPr/>
        </p:nvSpPr>
        <p:spPr>
          <a:xfrm>
            <a:off x="5536638" y="1681027"/>
            <a:ext cx="684254" cy="18661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aphicFrame>
        <p:nvGraphicFramePr>
          <p:cNvPr id="11" name="Diagramm 10"/>
          <p:cNvGraphicFramePr/>
          <p:nvPr>
            <p:extLst>
              <p:ext uri="{D42A27DB-BD31-4B8C-83A1-F6EECF244321}">
                <p14:modId xmlns:p14="http://schemas.microsoft.com/office/powerpoint/2010/main" val="2173436539"/>
              </p:ext>
            </p:extLst>
          </p:nvPr>
        </p:nvGraphicFramePr>
        <p:xfrm>
          <a:off x="784111" y="1104963"/>
          <a:ext cx="3539238" cy="34093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Diagramm 11"/>
          <p:cNvGraphicFramePr/>
          <p:nvPr>
            <p:extLst>
              <p:ext uri="{D42A27DB-BD31-4B8C-83A1-F6EECF244321}">
                <p14:modId xmlns:p14="http://schemas.microsoft.com/office/powerpoint/2010/main" val="4212104742"/>
              </p:ext>
            </p:extLst>
          </p:nvPr>
        </p:nvGraphicFramePr>
        <p:xfrm>
          <a:off x="4953015" y="1219361"/>
          <a:ext cx="3420482" cy="329498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feld 12"/>
          <p:cNvSpPr txBox="1"/>
          <p:nvPr/>
        </p:nvSpPr>
        <p:spPr>
          <a:xfrm>
            <a:off x="197708" y="1219362"/>
            <a:ext cx="1617328" cy="461665"/>
          </a:xfrm>
          <a:prstGeom prst="rect">
            <a:avLst/>
          </a:prstGeom>
          <a:noFill/>
        </p:spPr>
        <p:txBody>
          <a:bodyPr wrap="square" rtlCol="0">
            <a:spAutoFit/>
          </a:bodyPr>
          <a:lstStyle/>
          <a:p>
            <a:r>
              <a:rPr lang="de-AT" sz="1200" b="1" u="sng" dirty="0"/>
              <a:t>in den letzten 12 Monaten</a:t>
            </a:r>
          </a:p>
        </p:txBody>
      </p:sp>
      <p:sp>
        <p:nvSpPr>
          <p:cNvPr id="14" name="Textfeld 13"/>
          <p:cNvSpPr txBox="1"/>
          <p:nvPr/>
        </p:nvSpPr>
        <p:spPr>
          <a:xfrm>
            <a:off x="4137027" y="1219362"/>
            <a:ext cx="1741738" cy="461665"/>
          </a:xfrm>
          <a:prstGeom prst="rect">
            <a:avLst/>
          </a:prstGeom>
          <a:noFill/>
        </p:spPr>
        <p:txBody>
          <a:bodyPr wrap="square" rtlCol="0">
            <a:spAutoFit/>
          </a:bodyPr>
          <a:lstStyle/>
          <a:p>
            <a:r>
              <a:rPr lang="de-AT" sz="1200" b="1" u="sng" dirty="0"/>
              <a:t>in den nächsten 12 Monaten</a:t>
            </a:r>
          </a:p>
        </p:txBody>
      </p:sp>
    </p:spTree>
    <p:extLst>
      <p:ext uri="{BB962C8B-B14F-4D97-AF65-F5344CB8AC3E}">
        <p14:creationId xmlns:p14="http://schemas.microsoft.com/office/powerpoint/2010/main" val="2938965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p:nvPr>
            <p:extLst/>
          </p:nvPr>
        </p:nvGraphicFramePr>
        <p:xfrm>
          <a:off x="0" y="847228"/>
          <a:ext cx="9013371" cy="3570393"/>
        </p:xfrm>
        <a:graphic>
          <a:graphicData uri="http://schemas.openxmlformats.org/drawingml/2006/chart">
            <c:chart xmlns:c="http://schemas.openxmlformats.org/drawingml/2006/chart" xmlns:r="http://schemas.openxmlformats.org/officeDocument/2006/relationships" r:id="rId2"/>
          </a:graphicData>
        </a:graphic>
      </p:graphicFrame>
      <p:sp>
        <p:nvSpPr>
          <p:cNvPr id="3" name="Rechteck 2"/>
          <p:cNvSpPr/>
          <p:nvPr/>
        </p:nvSpPr>
        <p:spPr>
          <a:xfrm>
            <a:off x="144965" y="385563"/>
            <a:ext cx="8868405" cy="369332"/>
          </a:xfrm>
          <a:prstGeom prst="rect">
            <a:avLst/>
          </a:prstGeom>
        </p:spPr>
        <p:txBody>
          <a:bodyPr wrap="square">
            <a:spAutoFit/>
          </a:bodyPr>
          <a:lstStyle/>
          <a:p>
            <a:pPr>
              <a:spcBef>
                <a:spcPct val="50000"/>
              </a:spcBef>
            </a:pPr>
            <a:r>
              <a:rPr lang="de-DE" b="1" dirty="0" smtClean="0">
                <a:solidFill>
                  <a:schemeClr val="tx2"/>
                </a:solidFill>
                <a:latin typeface="Verdana" pitchFamily="34" charset="0"/>
              </a:rPr>
              <a:t>Kommunikationskanäle </a:t>
            </a:r>
            <a:r>
              <a:rPr lang="de-DE" b="1" dirty="0">
                <a:solidFill>
                  <a:schemeClr val="tx2"/>
                </a:solidFill>
                <a:latin typeface="Verdana" pitchFamily="34" charset="0"/>
              </a:rPr>
              <a:t>bei der Suche nach Fachkräften der </a:t>
            </a:r>
            <a:r>
              <a:rPr lang="de-DE" b="1" dirty="0" smtClean="0">
                <a:solidFill>
                  <a:schemeClr val="tx2"/>
                </a:solidFill>
                <a:latin typeface="Verdana" pitchFamily="34" charset="0"/>
              </a:rPr>
              <a:t>MTI</a:t>
            </a:r>
            <a:endParaRPr lang="de-DE" b="1" dirty="0">
              <a:solidFill>
                <a:schemeClr val="tx2"/>
              </a:solidFill>
              <a:latin typeface="Verdana" pitchFamily="34" charset="0"/>
            </a:endParaRPr>
          </a:p>
        </p:txBody>
      </p:sp>
    </p:spTree>
    <p:extLst>
      <p:ext uri="{BB962C8B-B14F-4D97-AF65-F5344CB8AC3E}">
        <p14:creationId xmlns:p14="http://schemas.microsoft.com/office/powerpoint/2010/main" val="2370239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nvPr>
        </p:nvGraphicFramePr>
        <p:xfrm>
          <a:off x="230757" y="1091543"/>
          <a:ext cx="2938082" cy="3026360"/>
        </p:xfrm>
        <a:graphic>
          <a:graphicData uri="http://schemas.openxmlformats.org/drawingml/2006/table">
            <a:tbl>
              <a:tblPr/>
              <a:tblGrid>
                <a:gridCol w="2938082">
                  <a:extLst>
                    <a:ext uri="{9D8B030D-6E8A-4147-A177-3AD203B41FA5}">
                      <a16:colId xmlns:a16="http://schemas.microsoft.com/office/drawing/2014/main" val="20000"/>
                    </a:ext>
                  </a:extLst>
                </a:gridCol>
              </a:tblGrid>
              <a:tr h="391550">
                <a:tc>
                  <a:txBody>
                    <a:bodyPr/>
                    <a:lstStyle/>
                    <a:p>
                      <a:pPr algn="r" fontAlgn="b"/>
                      <a:r>
                        <a:rPr lang="de-AT" sz="1050" b="1" i="0" u="none" strike="noStrike" dirty="0">
                          <a:latin typeface="+mn-lt"/>
                        </a:rPr>
                        <a:t>Suche von Fachkräften am heimischen Arbeitsmarkt</a:t>
                      </a:r>
                    </a:p>
                  </a:txBody>
                  <a:tcPr marL="0" marR="0" marT="0" marB="0" anchor="ctr">
                    <a:lnL>
                      <a:noFill/>
                    </a:lnL>
                    <a:lnR>
                      <a:noFill/>
                    </a:lnR>
                    <a:lnT>
                      <a:noFill/>
                    </a:lnT>
                    <a:lnB>
                      <a:noFill/>
                    </a:lnB>
                  </a:tcPr>
                </a:tc>
                <a:extLst>
                  <a:ext uri="{0D108BD9-81ED-4DB2-BD59-A6C34878D82A}">
                    <a16:rowId xmlns:a16="http://schemas.microsoft.com/office/drawing/2014/main" val="10000"/>
                  </a:ext>
                </a:extLst>
              </a:tr>
              <a:tr h="367078">
                <a:tc>
                  <a:txBody>
                    <a:bodyPr/>
                    <a:lstStyle/>
                    <a:p>
                      <a:pPr algn="r" fontAlgn="b"/>
                      <a:r>
                        <a:rPr lang="de-AT" sz="1050" b="1" i="0" u="none" strike="noStrike" dirty="0">
                          <a:latin typeface="+mn-lt"/>
                        </a:rPr>
                        <a:t>Interne Weiterbildung für </a:t>
                      </a:r>
                      <a:r>
                        <a:rPr lang="de-AT" sz="1050" b="1" i="0" u="none" strike="noStrike" dirty="0" err="1">
                          <a:latin typeface="+mn-lt"/>
                        </a:rPr>
                        <a:t>MitarbeiterInnen</a:t>
                      </a:r>
                      <a:r>
                        <a:rPr lang="de-AT" sz="1050" b="1" i="0" u="none" strike="noStrike" dirty="0">
                          <a:latin typeface="+mn-lt"/>
                        </a:rPr>
                        <a:t> </a:t>
                      </a:r>
                    </a:p>
                  </a:txBody>
                  <a:tcPr marL="0" marR="0" marT="0" marB="0" anchor="ctr">
                    <a:lnL>
                      <a:noFill/>
                    </a:lnL>
                    <a:lnR>
                      <a:noFill/>
                    </a:lnR>
                    <a:lnT>
                      <a:noFill/>
                    </a:lnT>
                    <a:lnB>
                      <a:noFill/>
                    </a:lnB>
                  </a:tcPr>
                </a:tc>
                <a:extLst>
                  <a:ext uri="{0D108BD9-81ED-4DB2-BD59-A6C34878D82A}">
                    <a16:rowId xmlns:a16="http://schemas.microsoft.com/office/drawing/2014/main" val="10001"/>
                  </a:ext>
                </a:extLst>
              </a:tr>
              <a:tr h="375237">
                <a:tc>
                  <a:txBody>
                    <a:bodyPr/>
                    <a:lstStyle/>
                    <a:p>
                      <a:pPr algn="r" fontAlgn="b"/>
                      <a:r>
                        <a:rPr lang="de-AT" sz="1050" b="1" i="0" u="none" strike="noStrike" dirty="0">
                          <a:latin typeface="+mn-lt"/>
                        </a:rPr>
                        <a:t>Kreatives Recruiting</a:t>
                      </a:r>
                    </a:p>
                  </a:txBody>
                  <a:tcPr marL="0" marR="0" marT="0" marB="0" anchor="ctr">
                    <a:lnL>
                      <a:noFill/>
                    </a:lnL>
                    <a:lnR>
                      <a:noFill/>
                    </a:lnR>
                    <a:lnT>
                      <a:noFill/>
                    </a:lnT>
                    <a:lnB>
                      <a:noFill/>
                    </a:lnB>
                  </a:tcPr>
                </a:tc>
                <a:extLst>
                  <a:ext uri="{0D108BD9-81ED-4DB2-BD59-A6C34878D82A}">
                    <a16:rowId xmlns:a16="http://schemas.microsoft.com/office/drawing/2014/main" val="10002"/>
                  </a:ext>
                </a:extLst>
              </a:tr>
              <a:tr h="383394">
                <a:tc>
                  <a:txBody>
                    <a:bodyPr/>
                    <a:lstStyle/>
                    <a:p>
                      <a:pPr algn="r" fontAlgn="b"/>
                      <a:r>
                        <a:rPr lang="de-AT" sz="1050" b="1" i="0" u="none" strike="noStrike" dirty="0">
                          <a:latin typeface="+mn-lt"/>
                        </a:rPr>
                        <a:t>Kooperationen mit Aus- und Weiterbildungseinrichtungen</a:t>
                      </a:r>
                    </a:p>
                  </a:txBody>
                  <a:tcPr marL="0" marR="0" marT="0" marB="0" anchor="ctr">
                    <a:lnL>
                      <a:noFill/>
                    </a:lnL>
                    <a:lnR>
                      <a:noFill/>
                    </a:lnR>
                    <a:lnT>
                      <a:noFill/>
                    </a:lnT>
                    <a:lnB>
                      <a:noFill/>
                    </a:lnB>
                  </a:tcPr>
                </a:tc>
                <a:extLst>
                  <a:ext uri="{0D108BD9-81ED-4DB2-BD59-A6C34878D82A}">
                    <a16:rowId xmlns:a16="http://schemas.microsoft.com/office/drawing/2014/main" val="10003"/>
                  </a:ext>
                </a:extLst>
              </a:tr>
              <a:tr h="375236">
                <a:tc>
                  <a:txBody>
                    <a:bodyPr/>
                    <a:lstStyle/>
                    <a:p>
                      <a:pPr algn="r" fontAlgn="b"/>
                      <a:r>
                        <a:rPr lang="de-AT" sz="1050" b="1" i="0" u="none" strike="noStrike" dirty="0">
                          <a:latin typeface="+mn-lt"/>
                        </a:rPr>
                        <a:t>Kontaktaufnahme mit Fachkräften aus anderen Unternehmen</a:t>
                      </a:r>
                    </a:p>
                  </a:txBody>
                  <a:tcPr marL="0" marR="0" marT="0" marB="0" anchor="ctr">
                    <a:lnL>
                      <a:noFill/>
                    </a:lnL>
                    <a:lnR>
                      <a:noFill/>
                    </a:lnR>
                    <a:lnT>
                      <a:noFill/>
                    </a:lnT>
                    <a:lnB>
                      <a:noFill/>
                    </a:lnB>
                  </a:tcPr>
                </a:tc>
                <a:extLst>
                  <a:ext uri="{0D108BD9-81ED-4DB2-BD59-A6C34878D82A}">
                    <a16:rowId xmlns:a16="http://schemas.microsoft.com/office/drawing/2014/main" val="10004"/>
                  </a:ext>
                </a:extLst>
              </a:tr>
              <a:tr h="375237">
                <a:tc>
                  <a:txBody>
                    <a:bodyPr/>
                    <a:lstStyle/>
                    <a:p>
                      <a:pPr algn="r" fontAlgn="b"/>
                      <a:r>
                        <a:rPr lang="de-AT" sz="1050" b="1" i="0" u="none" strike="noStrike" dirty="0">
                          <a:latin typeface="+mn-lt"/>
                        </a:rPr>
                        <a:t>Outsourcing/Kooperation mit externen Dienstleistern</a:t>
                      </a:r>
                    </a:p>
                  </a:txBody>
                  <a:tcPr marL="0" marR="0" marT="0" marB="0" anchor="ctr">
                    <a:lnL>
                      <a:noFill/>
                    </a:lnL>
                    <a:lnR>
                      <a:noFill/>
                    </a:lnR>
                    <a:lnT>
                      <a:noFill/>
                    </a:lnT>
                    <a:lnB>
                      <a:noFill/>
                    </a:lnB>
                  </a:tcPr>
                </a:tc>
                <a:extLst>
                  <a:ext uri="{0D108BD9-81ED-4DB2-BD59-A6C34878D82A}">
                    <a16:rowId xmlns:a16="http://schemas.microsoft.com/office/drawing/2014/main" val="10005"/>
                  </a:ext>
                </a:extLst>
              </a:tr>
              <a:tr h="391550">
                <a:tc>
                  <a:txBody>
                    <a:bodyPr/>
                    <a:lstStyle/>
                    <a:p>
                      <a:pPr algn="r" fontAlgn="b"/>
                      <a:r>
                        <a:rPr lang="de-AT" sz="1050" b="1" i="0" u="none" strike="noStrike" dirty="0" err="1" smtClean="0">
                          <a:latin typeface="+mn-lt"/>
                        </a:rPr>
                        <a:t>MitarbeiterInnen</a:t>
                      </a:r>
                      <a:r>
                        <a:rPr lang="de-AT" sz="1050" b="1" i="0" u="none" strike="noStrike" dirty="0" smtClean="0">
                          <a:latin typeface="+mn-lt"/>
                        </a:rPr>
                        <a:t>-Castings</a:t>
                      </a:r>
                      <a:endParaRPr lang="de-AT" sz="1050" b="1" i="0" u="none" strike="noStrike" dirty="0">
                        <a:latin typeface="+mn-lt"/>
                      </a:endParaRPr>
                    </a:p>
                  </a:txBody>
                  <a:tcPr marL="0" marR="0" marT="0" marB="0" anchor="ctr">
                    <a:lnL>
                      <a:noFill/>
                    </a:lnL>
                    <a:lnR>
                      <a:noFill/>
                    </a:lnR>
                    <a:lnT>
                      <a:noFill/>
                    </a:lnT>
                    <a:lnB>
                      <a:noFill/>
                    </a:lnB>
                  </a:tcPr>
                </a:tc>
                <a:extLst>
                  <a:ext uri="{0D108BD9-81ED-4DB2-BD59-A6C34878D82A}">
                    <a16:rowId xmlns:a16="http://schemas.microsoft.com/office/drawing/2014/main" val="10006"/>
                  </a:ext>
                </a:extLst>
              </a:tr>
              <a:tr h="367078">
                <a:tc>
                  <a:txBody>
                    <a:bodyPr/>
                    <a:lstStyle/>
                    <a:p>
                      <a:pPr algn="r" fontAlgn="b"/>
                      <a:r>
                        <a:rPr lang="de-AT" sz="1050" b="1" i="0" u="none" strike="noStrike" dirty="0">
                          <a:latin typeface="+mn-lt"/>
                        </a:rPr>
                        <a:t>Akquise im Ausland</a:t>
                      </a:r>
                    </a:p>
                  </a:txBody>
                  <a:tcPr marL="0" marR="0" marT="0" marB="0" anchor="ctr">
                    <a:lnL>
                      <a:noFill/>
                    </a:lnL>
                    <a:lnR>
                      <a:noFill/>
                    </a:lnR>
                    <a:lnT>
                      <a:noFill/>
                    </a:lnT>
                    <a:lnB>
                      <a:noFill/>
                    </a:lnB>
                  </a:tcPr>
                </a:tc>
                <a:extLst>
                  <a:ext uri="{0D108BD9-81ED-4DB2-BD59-A6C34878D82A}">
                    <a16:rowId xmlns:a16="http://schemas.microsoft.com/office/drawing/2014/main" val="10007"/>
                  </a:ext>
                </a:extLst>
              </a:tr>
            </a:tbl>
          </a:graphicData>
        </a:graphic>
      </p:graphicFrame>
      <p:graphicFrame>
        <p:nvGraphicFramePr>
          <p:cNvPr id="3" name="Diagramm 2"/>
          <p:cNvGraphicFramePr/>
          <p:nvPr>
            <p:extLst>
              <p:ext uri="{D42A27DB-BD31-4B8C-83A1-F6EECF244321}">
                <p14:modId xmlns:p14="http://schemas.microsoft.com/office/powerpoint/2010/main" val="465120328"/>
              </p:ext>
            </p:extLst>
          </p:nvPr>
        </p:nvGraphicFramePr>
        <p:xfrm>
          <a:off x="3088888" y="1023496"/>
          <a:ext cx="5770421" cy="3763442"/>
        </p:xfrm>
        <a:graphic>
          <a:graphicData uri="http://schemas.openxmlformats.org/drawingml/2006/chart">
            <c:chart xmlns:c="http://schemas.openxmlformats.org/drawingml/2006/chart" xmlns:r="http://schemas.openxmlformats.org/officeDocument/2006/relationships" r:id="rId2"/>
          </a:graphicData>
        </a:graphic>
      </p:graphicFrame>
      <p:sp>
        <p:nvSpPr>
          <p:cNvPr id="4" name="Rechteck 3"/>
          <p:cNvSpPr/>
          <p:nvPr/>
        </p:nvSpPr>
        <p:spPr>
          <a:xfrm>
            <a:off x="390293" y="422508"/>
            <a:ext cx="7727795" cy="369332"/>
          </a:xfrm>
          <a:prstGeom prst="rect">
            <a:avLst/>
          </a:prstGeom>
        </p:spPr>
        <p:txBody>
          <a:bodyPr wrap="square">
            <a:spAutoFit/>
          </a:bodyPr>
          <a:lstStyle/>
          <a:p>
            <a:pPr>
              <a:spcBef>
                <a:spcPct val="50000"/>
              </a:spcBef>
            </a:pPr>
            <a:r>
              <a:rPr lang="de-DE" b="1" dirty="0">
                <a:solidFill>
                  <a:schemeClr val="tx2"/>
                </a:solidFill>
                <a:latin typeface="Verdana" pitchFamily="34" charset="0"/>
              </a:rPr>
              <a:t>Strategien der Suche nach Fachkräften der </a:t>
            </a:r>
            <a:r>
              <a:rPr lang="de-DE" b="1" dirty="0" smtClean="0">
                <a:solidFill>
                  <a:schemeClr val="tx2"/>
                </a:solidFill>
                <a:latin typeface="Verdana" pitchFamily="34" charset="0"/>
              </a:rPr>
              <a:t>MTI </a:t>
            </a:r>
            <a:r>
              <a:rPr lang="de-DE" b="1" dirty="0">
                <a:solidFill>
                  <a:schemeClr val="tx2"/>
                </a:solidFill>
                <a:latin typeface="Verdana" pitchFamily="34" charset="0"/>
              </a:rPr>
              <a:t>NÖ</a:t>
            </a:r>
          </a:p>
        </p:txBody>
      </p:sp>
    </p:spTree>
    <p:extLst>
      <p:ext uri="{BB962C8B-B14F-4D97-AF65-F5344CB8AC3E}">
        <p14:creationId xmlns:p14="http://schemas.microsoft.com/office/powerpoint/2010/main" val="3126263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Industrieland </a:t>
            </a:r>
            <a:r>
              <a:rPr lang="de-AT" dirty="0" smtClean="0"/>
              <a:t>NÖ </a:t>
            </a:r>
            <a:r>
              <a:rPr lang="de-AT" dirty="0"/>
              <a:t>– Daten &amp; Fakten </a:t>
            </a:r>
          </a:p>
        </p:txBody>
      </p:sp>
      <p:sp>
        <p:nvSpPr>
          <p:cNvPr id="3" name="Inhaltsplatzhalter 2"/>
          <p:cNvSpPr>
            <a:spLocks noGrp="1"/>
          </p:cNvSpPr>
          <p:nvPr>
            <p:ph sz="half" idx="1"/>
          </p:nvPr>
        </p:nvSpPr>
        <p:spPr>
          <a:xfrm>
            <a:off x="566737" y="1113234"/>
            <a:ext cx="8008937" cy="3351190"/>
          </a:xfrm>
        </p:spPr>
        <p:txBody>
          <a:bodyPr/>
          <a:lstStyle/>
          <a:p>
            <a:r>
              <a:rPr lang="de-AT" sz="2000" b="1" dirty="0" smtClean="0"/>
              <a:t>NÖ Industrie prägt die Regionen des Landes!</a:t>
            </a:r>
            <a:endParaRPr lang="de-AT" sz="2000" dirty="0" smtClean="0"/>
          </a:p>
          <a:p>
            <a:pPr marL="0" indent="0">
              <a:buNone/>
            </a:pPr>
            <a:r>
              <a:rPr lang="de-AT" sz="1600" dirty="0" smtClean="0"/>
              <a:t>Die Industrie sichert Beschäftigung und Wirtschaftsleistung in den Regionen. </a:t>
            </a:r>
            <a:r>
              <a:rPr lang="de-AT" sz="1600" b="1" dirty="0" smtClean="0"/>
              <a:t>Wird bei der Herstellung von Waren ein Wert von 1.000 Euro erwirtschaftet, entsteht in der heimischen Wirtschaft eine zusätzliche Produktion von weiteren 620 Euro.  </a:t>
            </a:r>
            <a:endParaRPr lang="de-AT" sz="1600" dirty="0" smtClean="0"/>
          </a:p>
          <a:p>
            <a:pPr marL="0" indent="0">
              <a:buNone/>
            </a:pPr>
            <a:r>
              <a:rPr lang="de-AT" sz="1600" dirty="0"/>
              <a:t> </a:t>
            </a:r>
          </a:p>
          <a:p>
            <a:r>
              <a:rPr lang="de-AT" sz="2000" b="1" dirty="0" smtClean="0"/>
              <a:t>NÖ </a:t>
            </a:r>
            <a:r>
              <a:rPr lang="de-AT" sz="2000" b="1" dirty="0"/>
              <a:t>Industrie schafft </a:t>
            </a:r>
            <a:r>
              <a:rPr lang="de-AT" sz="2000" b="1" dirty="0" smtClean="0"/>
              <a:t>Zukunft! </a:t>
            </a:r>
            <a:endParaRPr lang="de-AT" sz="2000" dirty="0"/>
          </a:p>
          <a:p>
            <a:pPr marL="0" indent="0">
              <a:buNone/>
            </a:pPr>
            <a:r>
              <a:rPr lang="de-AT" sz="1600" b="1" dirty="0" smtClean="0"/>
              <a:t>Zwei </a:t>
            </a:r>
            <a:r>
              <a:rPr lang="de-AT" sz="1600" b="1" dirty="0"/>
              <a:t>Drittel (67%) der Investitionen für Forschung und Entwicklung </a:t>
            </a:r>
            <a:r>
              <a:rPr lang="de-AT" sz="1600" dirty="0"/>
              <a:t>werden von den Unternehmen aufgebracht. Damit finanzieren die niederösterreichischen Unternehmen überdurchschnittlich viel in diesem Bereich (488,6 Mio. Euro). </a:t>
            </a:r>
            <a:endParaRPr lang="de-AT" sz="1600" dirty="0" smtClean="0"/>
          </a:p>
          <a:p>
            <a:pPr marL="0" indent="0">
              <a:buNone/>
            </a:pPr>
            <a:endParaRPr lang="de-AT" sz="1400" dirty="0"/>
          </a:p>
        </p:txBody>
      </p:sp>
    </p:spTree>
    <p:extLst>
      <p:ext uri="{BB962C8B-B14F-4D97-AF65-F5344CB8AC3E}">
        <p14:creationId xmlns:p14="http://schemas.microsoft.com/office/powerpoint/2010/main" val="2369825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Industrieland </a:t>
            </a:r>
            <a:r>
              <a:rPr lang="de-AT" dirty="0" smtClean="0"/>
              <a:t>NÖ </a:t>
            </a:r>
            <a:r>
              <a:rPr lang="de-AT" dirty="0"/>
              <a:t>– Daten &amp; Fakten </a:t>
            </a:r>
          </a:p>
        </p:txBody>
      </p:sp>
      <p:sp>
        <p:nvSpPr>
          <p:cNvPr id="3" name="Inhaltsplatzhalter 2"/>
          <p:cNvSpPr>
            <a:spLocks noGrp="1"/>
          </p:cNvSpPr>
          <p:nvPr>
            <p:ph sz="half" idx="1"/>
          </p:nvPr>
        </p:nvSpPr>
        <p:spPr>
          <a:xfrm>
            <a:off x="566737" y="1113235"/>
            <a:ext cx="8008938" cy="3402806"/>
          </a:xfrm>
        </p:spPr>
        <p:txBody>
          <a:bodyPr/>
          <a:lstStyle/>
          <a:p>
            <a:r>
              <a:rPr lang="de-AT" sz="2000" b="1" dirty="0" smtClean="0"/>
              <a:t>NÖ </a:t>
            </a:r>
            <a:r>
              <a:rPr lang="de-AT" sz="2000" b="1" dirty="0"/>
              <a:t>Industrie sorgt sich um unsere </a:t>
            </a:r>
            <a:r>
              <a:rPr lang="de-AT" sz="2000" b="1" dirty="0" smtClean="0"/>
              <a:t>Umwelt!</a:t>
            </a:r>
            <a:endParaRPr lang="de-AT" sz="2000" dirty="0"/>
          </a:p>
          <a:p>
            <a:pPr marL="0" indent="0">
              <a:buNone/>
            </a:pPr>
            <a:r>
              <a:rPr lang="de-AT" sz="1600" dirty="0"/>
              <a:t>Im Jahr 2016 investieren die </a:t>
            </a:r>
            <a:r>
              <a:rPr lang="de-AT" sz="1600" dirty="0" smtClean="0"/>
              <a:t>NÖ-Betriebe </a:t>
            </a:r>
            <a:r>
              <a:rPr lang="de-AT" sz="1600" dirty="0"/>
              <a:t>zusammen über </a:t>
            </a:r>
            <a:r>
              <a:rPr lang="de-AT" sz="1600" b="1" dirty="0"/>
              <a:t>200 Mio. Euro in den Umweltschutz</a:t>
            </a:r>
            <a:r>
              <a:rPr lang="de-AT" sz="1600" dirty="0"/>
              <a:t>. Damit leistet </a:t>
            </a:r>
            <a:r>
              <a:rPr lang="de-AT" sz="1600" b="1" dirty="0" smtClean="0"/>
              <a:t>NÖ </a:t>
            </a:r>
            <a:r>
              <a:rPr lang="de-AT" sz="1600" b="1" dirty="0"/>
              <a:t>einen Anteil von 20% an den gesamten Umweltschutzausgaben Österreichs</a:t>
            </a:r>
            <a:r>
              <a:rPr lang="de-AT" sz="1600" dirty="0"/>
              <a:t>.</a:t>
            </a:r>
          </a:p>
          <a:p>
            <a:endParaRPr lang="de-AT" sz="1600" b="1" dirty="0" smtClean="0"/>
          </a:p>
          <a:p>
            <a:r>
              <a:rPr lang="de-AT" sz="2000" b="1" dirty="0" smtClean="0"/>
              <a:t>NÖ </a:t>
            </a:r>
            <a:r>
              <a:rPr lang="de-AT" sz="2000" b="1" dirty="0"/>
              <a:t>Industrie ist ein starker </a:t>
            </a:r>
            <a:r>
              <a:rPr lang="de-AT" sz="2000" b="1" dirty="0" smtClean="0"/>
              <a:t>Arbeitgeber!</a:t>
            </a:r>
            <a:endParaRPr lang="de-AT" sz="2000" dirty="0"/>
          </a:p>
          <a:p>
            <a:pPr marL="0" indent="0">
              <a:buNone/>
            </a:pPr>
            <a:r>
              <a:rPr lang="de-AT" sz="1600" dirty="0" smtClean="0"/>
              <a:t>Rund </a:t>
            </a:r>
            <a:r>
              <a:rPr lang="de-AT" sz="1600" dirty="0"/>
              <a:t>160.000 Personen </a:t>
            </a:r>
            <a:r>
              <a:rPr lang="de-AT" sz="1600" dirty="0" smtClean="0"/>
              <a:t>sind </a:t>
            </a:r>
            <a:r>
              <a:rPr lang="de-AT" sz="1600" dirty="0"/>
              <a:t>im produzierenden Bereich beschäftigt. Der </a:t>
            </a:r>
            <a:r>
              <a:rPr lang="de-AT" sz="1600" b="1" dirty="0" err="1"/>
              <a:t>servoindustrielle</a:t>
            </a:r>
            <a:r>
              <a:rPr lang="de-AT" sz="1600" b="1" dirty="0"/>
              <a:t> </a:t>
            </a:r>
            <a:r>
              <a:rPr lang="de-AT" sz="1600" b="1" dirty="0" smtClean="0"/>
              <a:t>Sektor </a:t>
            </a:r>
            <a:r>
              <a:rPr lang="de-AT" sz="1600" b="1" dirty="0"/>
              <a:t>sichert mehr als 300.000 </a:t>
            </a:r>
            <a:r>
              <a:rPr lang="de-AT" sz="1600" b="1" dirty="0" smtClean="0"/>
              <a:t>Arbeitsplätze.</a:t>
            </a:r>
            <a:endParaRPr lang="de-AT" sz="1600" dirty="0"/>
          </a:p>
          <a:p>
            <a:pPr marL="0" indent="0">
              <a:buNone/>
            </a:pPr>
            <a:endParaRPr lang="de-AT" sz="1600" dirty="0"/>
          </a:p>
          <a:p>
            <a:r>
              <a:rPr lang="de-AT" sz="2000" b="1" dirty="0" smtClean="0"/>
              <a:t>NÖ </a:t>
            </a:r>
            <a:r>
              <a:rPr lang="de-AT" sz="2000" b="1" dirty="0"/>
              <a:t>Industrie ist wichtiger </a:t>
            </a:r>
            <a:r>
              <a:rPr lang="de-AT" sz="2000" b="1" dirty="0" smtClean="0"/>
              <a:t>Ausbildner!</a:t>
            </a:r>
            <a:endParaRPr lang="de-AT" sz="2000" dirty="0"/>
          </a:p>
          <a:p>
            <a:pPr marL="0" indent="0">
              <a:buNone/>
            </a:pPr>
            <a:r>
              <a:rPr lang="de-AT" sz="1600" b="1" dirty="0" smtClean="0"/>
              <a:t>Jeder 7. Industrie-Lehrling </a:t>
            </a:r>
            <a:r>
              <a:rPr lang="de-AT" sz="1600" b="1" dirty="0"/>
              <a:t>Österreichs wird in Niederösterreich </a:t>
            </a:r>
            <a:r>
              <a:rPr lang="de-AT" sz="1600" b="1" dirty="0" smtClean="0"/>
              <a:t>ausgebildet</a:t>
            </a:r>
            <a:r>
              <a:rPr lang="de-AT" sz="1600" dirty="0" smtClean="0"/>
              <a:t>. </a:t>
            </a:r>
            <a:endParaRPr lang="de-AT" sz="1600" dirty="0"/>
          </a:p>
        </p:txBody>
      </p:sp>
    </p:spTree>
    <p:extLst>
      <p:ext uri="{BB962C8B-B14F-4D97-AF65-F5344CB8AC3E}">
        <p14:creationId xmlns:p14="http://schemas.microsoft.com/office/powerpoint/2010/main" val="10254993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Die Industriebranchen</a:t>
            </a:r>
            <a:endParaRPr lang="de-AT" dirty="0"/>
          </a:p>
        </p:txBody>
      </p:sp>
      <p:sp>
        <p:nvSpPr>
          <p:cNvPr id="3" name="Inhaltsplatzhalter 2"/>
          <p:cNvSpPr>
            <a:spLocks noGrp="1"/>
          </p:cNvSpPr>
          <p:nvPr>
            <p:ph sz="half" idx="1"/>
          </p:nvPr>
        </p:nvSpPr>
        <p:spPr/>
        <p:txBody>
          <a:bodyPr/>
          <a:lstStyle/>
          <a:p>
            <a:r>
              <a:rPr lang="de-AT" sz="1600" dirty="0" smtClean="0"/>
              <a:t>Bauindustrie</a:t>
            </a:r>
          </a:p>
          <a:p>
            <a:r>
              <a:rPr lang="de-AT" sz="1600" dirty="0" smtClean="0"/>
              <a:t>Bergwerke </a:t>
            </a:r>
            <a:r>
              <a:rPr lang="de-AT" sz="1600" dirty="0"/>
              <a:t>und </a:t>
            </a:r>
            <a:r>
              <a:rPr lang="de-AT" sz="1600" dirty="0" smtClean="0"/>
              <a:t>Stahl</a:t>
            </a:r>
          </a:p>
          <a:p>
            <a:r>
              <a:rPr lang="de-AT" sz="1600" dirty="0" smtClean="0"/>
              <a:t>Chemische Industrie</a:t>
            </a:r>
            <a:endParaRPr lang="de-AT" sz="1600" dirty="0"/>
          </a:p>
          <a:p>
            <a:r>
              <a:rPr lang="de-AT" sz="1600" dirty="0"/>
              <a:t>Elektro- und </a:t>
            </a:r>
            <a:r>
              <a:rPr lang="de-AT" sz="1600" dirty="0" smtClean="0"/>
              <a:t>Elektronikindustrie</a:t>
            </a:r>
          </a:p>
          <a:p>
            <a:r>
              <a:rPr lang="de-AT" sz="1600" dirty="0" smtClean="0"/>
              <a:t>Fahrzeugindustrie </a:t>
            </a:r>
          </a:p>
          <a:p>
            <a:r>
              <a:rPr lang="de-AT" sz="1600" dirty="0" smtClean="0"/>
              <a:t>Gas- </a:t>
            </a:r>
            <a:r>
              <a:rPr lang="de-AT" sz="1600" dirty="0"/>
              <a:t>und Wärmeversorgungsunternehmungen </a:t>
            </a:r>
          </a:p>
          <a:p>
            <a:r>
              <a:rPr lang="de-AT" sz="1600" dirty="0"/>
              <a:t>Glasindustrie </a:t>
            </a:r>
            <a:endParaRPr lang="de-AT" sz="1600" dirty="0" smtClean="0"/>
          </a:p>
          <a:p>
            <a:r>
              <a:rPr lang="de-AT" sz="1600" dirty="0" smtClean="0"/>
              <a:t>Holzindustrie </a:t>
            </a:r>
          </a:p>
          <a:p>
            <a:r>
              <a:rPr lang="de-AT" sz="1600" dirty="0" smtClean="0"/>
              <a:t>Metalltechnische Industrie</a:t>
            </a:r>
            <a:endParaRPr lang="de-AT" sz="2400" dirty="0"/>
          </a:p>
        </p:txBody>
      </p:sp>
      <p:sp>
        <p:nvSpPr>
          <p:cNvPr id="4" name="Inhaltsplatzhalter 3"/>
          <p:cNvSpPr>
            <a:spLocks noGrp="1"/>
          </p:cNvSpPr>
          <p:nvPr>
            <p:ph sz="half" idx="2"/>
          </p:nvPr>
        </p:nvSpPr>
        <p:spPr/>
        <p:txBody>
          <a:bodyPr/>
          <a:lstStyle/>
          <a:p>
            <a:r>
              <a:rPr lang="de-AT" sz="1600" dirty="0"/>
              <a:t>Mineralölindustrie </a:t>
            </a:r>
          </a:p>
          <a:p>
            <a:r>
              <a:rPr lang="de-AT" sz="1600" dirty="0"/>
              <a:t>Nahrungs- und </a:t>
            </a:r>
            <a:r>
              <a:rPr lang="de-AT" sz="1600" dirty="0" smtClean="0"/>
              <a:t>Genussmittelindustrie </a:t>
            </a:r>
            <a:endParaRPr lang="de-AT" sz="1600" dirty="0"/>
          </a:p>
          <a:p>
            <a:r>
              <a:rPr lang="de-AT" sz="1600" dirty="0"/>
              <a:t>NE-Metallindustrie </a:t>
            </a:r>
          </a:p>
          <a:p>
            <a:r>
              <a:rPr lang="de-AT" sz="1600" dirty="0"/>
              <a:t>Papierindustrie</a:t>
            </a:r>
          </a:p>
          <a:p>
            <a:r>
              <a:rPr lang="de-AT" sz="1600" dirty="0"/>
              <a:t>Industrielle Hersteller von Produkten aus Papier und Karton in Österreich (PROPAK)</a:t>
            </a:r>
          </a:p>
          <a:p>
            <a:r>
              <a:rPr lang="de-AT" sz="1600" dirty="0"/>
              <a:t>Stein- und keramische Industrie </a:t>
            </a:r>
          </a:p>
          <a:p>
            <a:r>
              <a:rPr lang="de-AT" sz="1600" dirty="0"/>
              <a:t>Textil-, Bekleidungs-, Schuh- und Lederindustrie </a:t>
            </a:r>
          </a:p>
          <a:p>
            <a:endParaRPr lang="de-AT" dirty="0"/>
          </a:p>
        </p:txBody>
      </p:sp>
    </p:spTree>
    <p:extLst>
      <p:ext uri="{BB962C8B-B14F-4D97-AF65-F5344CB8AC3E}">
        <p14:creationId xmlns:p14="http://schemas.microsoft.com/office/powerpoint/2010/main" val="40313218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Grp="1" noChangeArrowheads="1"/>
          </p:cNvSpPr>
          <p:nvPr>
            <p:ph type="title"/>
          </p:nvPr>
        </p:nvSpPr>
        <p:spPr>
          <a:xfrm>
            <a:off x="574675" y="48109"/>
            <a:ext cx="8001000" cy="702469"/>
          </a:xfrm>
        </p:spPr>
        <p:txBody>
          <a:bodyPr/>
          <a:lstStyle/>
          <a:p>
            <a:pPr eaLnBrk="1" hangingPunct="1"/>
            <a:r>
              <a:rPr lang="de-AT" dirty="0" smtClean="0"/>
              <a:t>Die Industriebranchen</a:t>
            </a:r>
            <a:endParaRPr lang="de-AT" dirty="0"/>
          </a:p>
        </p:txBody>
      </p:sp>
      <p:graphicFrame>
        <p:nvGraphicFramePr>
          <p:cNvPr id="6" name="Diagramm 5"/>
          <p:cNvGraphicFramePr>
            <a:graphicFrameLocks/>
          </p:cNvGraphicFramePr>
          <p:nvPr>
            <p:extLst>
              <p:ext uri="{D42A27DB-BD31-4B8C-83A1-F6EECF244321}">
                <p14:modId xmlns:p14="http://schemas.microsoft.com/office/powerpoint/2010/main" val="247382341"/>
              </p:ext>
            </p:extLst>
          </p:nvPr>
        </p:nvGraphicFramePr>
        <p:xfrm>
          <a:off x="1304364" y="1005167"/>
          <a:ext cx="6024283" cy="35533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873658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Bildung &amp; Lehre</a:t>
            </a:r>
            <a:endParaRPr lang="de-AT"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638797229"/>
              </p:ext>
            </p:extLst>
          </p:nvPr>
        </p:nvGraphicFramePr>
        <p:xfrm>
          <a:off x="216369" y="1176970"/>
          <a:ext cx="8001000" cy="3403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elle 4"/>
          <p:cNvGraphicFramePr>
            <a:graphicFrameLocks noGrp="1"/>
          </p:cNvGraphicFramePr>
          <p:nvPr>
            <p:extLst>
              <p:ext uri="{D42A27DB-BD31-4B8C-83A1-F6EECF244321}">
                <p14:modId xmlns:p14="http://schemas.microsoft.com/office/powerpoint/2010/main" val="2600218349"/>
              </p:ext>
            </p:extLst>
          </p:nvPr>
        </p:nvGraphicFramePr>
        <p:xfrm>
          <a:off x="7160533" y="1061677"/>
          <a:ext cx="1574800" cy="1645920"/>
        </p:xfrm>
        <a:graphic>
          <a:graphicData uri="http://schemas.openxmlformats.org/drawingml/2006/table">
            <a:tbl>
              <a:tblPr/>
              <a:tblGrid>
                <a:gridCol w="787400">
                  <a:extLst>
                    <a:ext uri="{9D8B030D-6E8A-4147-A177-3AD203B41FA5}">
                      <a16:colId xmlns:a16="http://schemas.microsoft.com/office/drawing/2014/main" val="2109433792"/>
                    </a:ext>
                  </a:extLst>
                </a:gridCol>
                <a:gridCol w="787400">
                  <a:extLst>
                    <a:ext uri="{9D8B030D-6E8A-4147-A177-3AD203B41FA5}">
                      <a16:colId xmlns:a16="http://schemas.microsoft.com/office/drawing/2014/main" val="1534401589"/>
                    </a:ext>
                  </a:extLst>
                </a:gridCol>
              </a:tblGrid>
              <a:tr h="182880">
                <a:tc>
                  <a:txBody>
                    <a:bodyPr/>
                    <a:lstStyle/>
                    <a:p>
                      <a:pPr algn="ctr" fontAlgn="ctr"/>
                      <a:r>
                        <a:rPr lang="de-AT" sz="1100" b="1" i="0" u="none" strike="noStrike">
                          <a:solidFill>
                            <a:srgbClr val="000000"/>
                          </a:solidFill>
                          <a:effectLst/>
                          <a:latin typeface="Trebuchet MS" panose="020B0603020202020204" pitchFamily="34" charset="0"/>
                        </a:rPr>
                        <a:t>Jahr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AT" sz="1100" b="1" i="0" u="none" strike="noStrike" dirty="0">
                          <a:solidFill>
                            <a:srgbClr val="000000"/>
                          </a:solidFill>
                          <a:effectLst/>
                          <a:latin typeface="Trebuchet MS" panose="020B0603020202020204" pitchFamily="34" charset="0"/>
                        </a:rPr>
                        <a:t>Industrie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7282322"/>
                  </a:ext>
                </a:extLst>
              </a:tr>
              <a:tr h="182880">
                <a:tc>
                  <a:txBody>
                    <a:bodyPr/>
                    <a:lstStyle/>
                    <a:p>
                      <a:pPr algn="ctr" fontAlgn="ctr"/>
                      <a:r>
                        <a:rPr lang="de-AT" sz="1100" b="0" i="0" u="none" strike="noStrike">
                          <a:solidFill>
                            <a:srgbClr val="757171"/>
                          </a:solidFill>
                          <a:effectLst/>
                          <a:latin typeface="Trebuchet MS" panose="020B0603020202020204" pitchFamily="34" charset="0"/>
                        </a:rPr>
                        <a:t>2011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AT" sz="1100" b="0" i="0" u="none" strike="noStrike">
                          <a:solidFill>
                            <a:srgbClr val="757171"/>
                          </a:solidFill>
                          <a:effectLst/>
                          <a:latin typeface="Trebuchet MS" panose="020B0603020202020204" pitchFamily="34" charset="0"/>
                        </a:rPr>
                        <a:t>2487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0593883"/>
                  </a:ext>
                </a:extLst>
              </a:tr>
              <a:tr h="182880">
                <a:tc>
                  <a:txBody>
                    <a:bodyPr/>
                    <a:lstStyle/>
                    <a:p>
                      <a:pPr algn="ctr" fontAlgn="ctr"/>
                      <a:r>
                        <a:rPr lang="de-AT" sz="1100" b="0" i="0" u="none" strike="noStrike">
                          <a:solidFill>
                            <a:srgbClr val="757171"/>
                          </a:solidFill>
                          <a:effectLst/>
                          <a:latin typeface="Trebuchet MS" panose="020B0603020202020204" pitchFamily="34" charset="0"/>
                        </a:rPr>
                        <a:t>2012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AT" sz="1100" b="0" i="0" u="none" strike="noStrike">
                          <a:solidFill>
                            <a:srgbClr val="757171"/>
                          </a:solidFill>
                          <a:effectLst/>
                          <a:latin typeface="Trebuchet MS" panose="020B0603020202020204" pitchFamily="34" charset="0"/>
                        </a:rPr>
                        <a:t>2468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3842029"/>
                  </a:ext>
                </a:extLst>
              </a:tr>
              <a:tr h="182880">
                <a:tc>
                  <a:txBody>
                    <a:bodyPr/>
                    <a:lstStyle/>
                    <a:p>
                      <a:pPr algn="ctr" fontAlgn="ctr"/>
                      <a:r>
                        <a:rPr lang="de-AT" sz="1100" b="0" i="0" u="none" strike="noStrike">
                          <a:solidFill>
                            <a:srgbClr val="757171"/>
                          </a:solidFill>
                          <a:effectLst/>
                          <a:latin typeface="Trebuchet MS" panose="020B0603020202020204" pitchFamily="34" charset="0"/>
                        </a:rPr>
                        <a:t>2013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AT" sz="1100" b="0" i="0" u="none" strike="noStrike">
                          <a:solidFill>
                            <a:srgbClr val="757171"/>
                          </a:solidFill>
                          <a:effectLst/>
                          <a:latin typeface="Trebuchet MS" panose="020B0603020202020204" pitchFamily="34" charset="0"/>
                        </a:rPr>
                        <a:t>2528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7793209"/>
                  </a:ext>
                </a:extLst>
              </a:tr>
              <a:tr h="182880">
                <a:tc>
                  <a:txBody>
                    <a:bodyPr/>
                    <a:lstStyle/>
                    <a:p>
                      <a:pPr algn="ctr" fontAlgn="ctr"/>
                      <a:r>
                        <a:rPr lang="de-AT" sz="1100" b="0" i="0" u="none" strike="noStrike">
                          <a:solidFill>
                            <a:srgbClr val="757171"/>
                          </a:solidFill>
                          <a:effectLst/>
                          <a:latin typeface="Trebuchet MS" panose="020B0603020202020204" pitchFamily="34" charset="0"/>
                        </a:rPr>
                        <a:t>2014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AT" sz="1100" b="0" i="0" u="none" strike="noStrike">
                          <a:solidFill>
                            <a:srgbClr val="757171"/>
                          </a:solidFill>
                          <a:effectLst/>
                          <a:latin typeface="Trebuchet MS" panose="020B0603020202020204" pitchFamily="34" charset="0"/>
                        </a:rPr>
                        <a:t>2446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1152798"/>
                  </a:ext>
                </a:extLst>
              </a:tr>
              <a:tr h="182880">
                <a:tc>
                  <a:txBody>
                    <a:bodyPr/>
                    <a:lstStyle/>
                    <a:p>
                      <a:pPr algn="ctr" fontAlgn="ctr"/>
                      <a:r>
                        <a:rPr lang="de-AT" sz="1100" b="0" i="0" u="none" strike="noStrike">
                          <a:solidFill>
                            <a:srgbClr val="757171"/>
                          </a:solidFill>
                          <a:effectLst/>
                          <a:latin typeface="Trebuchet MS" panose="020B0603020202020204" pitchFamily="34" charset="0"/>
                        </a:rPr>
                        <a:t>2015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AT" sz="1100" b="0" i="0" u="none" strike="noStrike">
                          <a:solidFill>
                            <a:srgbClr val="757171"/>
                          </a:solidFill>
                          <a:effectLst/>
                          <a:latin typeface="Trebuchet MS" panose="020B0603020202020204" pitchFamily="34" charset="0"/>
                        </a:rPr>
                        <a:t>2346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2395461"/>
                  </a:ext>
                </a:extLst>
              </a:tr>
              <a:tr h="182880">
                <a:tc>
                  <a:txBody>
                    <a:bodyPr/>
                    <a:lstStyle/>
                    <a:p>
                      <a:pPr algn="ctr" fontAlgn="ctr"/>
                      <a:r>
                        <a:rPr lang="de-AT" sz="1100" b="0" i="0" u="none" strike="noStrike">
                          <a:solidFill>
                            <a:srgbClr val="757171"/>
                          </a:solidFill>
                          <a:effectLst/>
                          <a:latin typeface="Trebuchet MS" panose="020B0603020202020204" pitchFamily="34" charset="0"/>
                        </a:rPr>
                        <a:t>2016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AT" sz="1100" b="0" i="0" u="none" strike="noStrike">
                          <a:solidFill>
                            <a:srgbClr val="757171"/>
                          </a:solidFill>
                          <a:effectLst/>
                          <a:latin typeface="Trebuchet MS" panose="020B0603020202020204" pitchFamily="34" charset="0"/>
                        </a:rPr>
                        <a:t>2241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4849723"/>
                  </a:ext>
                </a:extLst>
              </a:tr>
              <a:tr h="182880">
                <a:tc>
                  <a:txBody>
                    <a:bodyPr/>
                    <a:lstStyle/>
                    <a:p>
                      <a:pPr algn="ctr" fontAlgn="ctr"/>
                      <a:r>
                        <a:rPr lang="de-AT" sz="1100" b="0" i="0" u="none" strike="noStrike">
                          <a:solidFill>
                            <a:srgbClr val="757171"/>
                          </a:solidFill>
                          <a:effectLst/>
                          <a:latin typeface="Trebuchet MS" panose="020B0603020202020204" pitchFamily="34" charset="0"/>
                        </a:rPr>
                        <a:t>2017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AT" sz="1100" b="0" i="0" u="none" strike="noStrike">
                          <a:solidFill>
                            <a:srgbClr val="757171"/>
                          </a:solidFill>
                          <a:effectLst/>
                          <a:latin typeface="Trebuchet MS" panose="020B0603020202020204" pitchFamily="34" charset="0"/>
                        </a:rPr>
                        <a:t>2278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6073877"/>
                  </a:ext>
                </a:extLst>
              </a:tr>
              <a:tr h="182880">
                <a:tc>
                  <a:txBody>
                    <a:bodyPr/>
                    <a:lstStyle/>
                    <a:p>
                      <a:pPr algn="ctr" fontAlgn="ctr"/>
                      <a:r>
                        <a:rPr lang="de-AT" sz="1100" b="1" i="0" u="none" strike="noStrike">
                          <a:solidFill>
                            <a:srgbClr val="000000"/>
                          </a:solidFill>
                          <a:effectLst/>
                          <a:latin typeface="Trebuchet MS" panose="020B0603020202020204" pitchFamily="34" charset="0"/>
                        </a:rPr>
                        <a:t>2018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AT" sz="1100" b="1" i="0" u="none" strike="noStrike" dirty="0">
                          <a:solidFill>
                            <a:srgbClr val="000000"/>
                          </a:solidFill>
                          <a:effectLst/>
                          <a:latin typeface="Trebuchet MS" panose="020B0603020202020204" pitchFamily="34" charset="0"/>
                        </a:rPr>
                        <a:t>2433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7515083"/>
                  </a:ext>
                </a:extLst>
              </a:tr>
            </a:tbl>
          </a:graphicData>
        </a:graphic>
      </p:graphicFrame>
    </p:spTree>
    <p:extLst>
      <p:ext uri="{BB962C8B-B14F-4D97-AF65-F5344CB8AC3E}">
        <p14:creationId xmlns:p14="http://schemas.microsoft.com/office/powerpoint/2010/main" val="23418738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Bildung &amp; Lehre</a:t>
            </a:r>
            <a:endParaRPr lang="de-AT" dirty="0"/>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592661464"/>
              </p:ext>
            </p:extLst>
          </p:nvPr>
        </p:nvGraphicFramePr>
        <p:xfrm>
          <a:off x="566738" y="1112838"/>
          <a:ext cx="8001000" cy="34036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feld 8"/>
          <p:cNvSpPr txBox="1"/>
          <p:nvPr/>
        </p:nvSpPr>
        <p:spPr>
          <a:xfrm>
            <a:off x="6763658" y="2082800"/>
            <a:ext cx="1683657" cy="1677382"/>
          </a:xfrm>
          <a:prstGeom prst="rect">
            <a:avLst/>
          </a:prstGeom>
          <a:noFill/>
        </p:spPr>
        <p:txBody>
          <a:bodyPr wrap="square" rtlCol="0">
            <a:spAutoFit/>
          </a:bodyPr>
          <a:lstStyle/>
          <a:p>
            <a:r>
              <a:rPr lang="de-AT" dirty="0" smtClean="0"/>
              <a:t>2019</a:t>
            </a:r>
          </a:p>
          <a:p>
            <a:endParaRPr lang="de-AT" dirty="0"/>
          </a:p>
          <a:p>
            <a:r>
              <a:rPr lang="de-AT" sz="2000" b="1" dirty="0" smtClean="0"/>
              <a:t>+7,17%</a:t>
            </a:r>
          </a:p>
          <a:p>
            <a:endParaRPr lang="de-AT" dirty="0" smtClean="0"/>
          </a:p>
          <a:p>
            <a:endParaRPr lang="de-AT" sz="1100" dirty="0" smtClean="0"/>
          </a:p>
          <a:p>
            <a:r>
              <a:rPr lang="de-AT" dirty="0" smtClean="0"/>
              <a:t>2018</a:t>
            </a:r>
            <a:endParaRPr lang="de-AT" dirty="0"/>
          </a:p>
        </p:txBody>
      </p:sp>
    </p:spTree>
    <p:extLst>
      <p:ext uri="{BB962C8B-B14F-4D97-AF65-F5344CB8AC3E}">
        <p14:creationId xmlns:p14="http://schemas.microsoft.com/office/powerpoint/2010/main" val="1886237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Berufsorientierung</a:t>
            </a:r>
            <a:endParaRPr lang="de-AT" dirty="0"/>
          </a:p>
        </p:txBody>
      </p:sp>
      <p:sp>
        <p:nvSpPr>
          <p:cNvPr id="3" name="Inhaltsplatzhalter 2"/>
          <p:cNvSpPr>
            <a:spLocks noGrp="1"/>
          </p:cNvSpPr>
          <p:nvPr>
            <p:ph idx="1"/>
          </p:nvPr>
        </p:nvSpPr>
        <p:spPr/>
        <p:txBody>
          <a:bodyPr/>
          <a:lstStyle/>
          <a:p>
            <a:r>
              <a:rPr lang="de-AT" dirty="0" err="1" smtClean="0"/>
              <a:t>NaWi</a:t>
            </a:r>
            <a:r>
              <a:rPr lang="de-AT" dirty="0" smtClean="0"/>
              <a:t> </a:t>
            </a:r>
            <a:r>
              <a:rPr lang="de-AT" dirty="0"/>
              <a:t>Netzwerktag - Workshops von Lehrern für Lehrer, Sparte Industrie</a:t>
            </a:r>
          </a:p>
          <a:p>
            <a:r>
              <a:rPr lang="de-AT" dirty="0" smtClean="0"/>
              <a:t>NÖ </a:t>
            </a:r>
            <a:r>
              <a:rPr lang="de-AT" dirty="0"/>
              <a:t>Experimentaltag, FG Metalltechnische Industrie (MTI) &amp; Chemische Industrie </a:t>
            </a:r>
            <a:r>
              <a:rPr lang="de-AT" dirty="0" smtClean="0"/>
              <a:t>NÖ</a:t>
            </a:r>
          </a:p>
          <a:p>
            <a:r>
              <a:rPr lang="de-AT" dirty="0" err="1"/>
              <a:t>Menschen.Taten.Ideen</a:t>
            </a:r>
            <a:r>
              <a:rPr lang="de-AT" dirty="0"/>
              <a:t> - Schulpaket mit Lehrfilmen, Broschüre und Song, FG Metalltechnische Industrie NÖ</a:t>
            </a:r>
          </a:p>
          <a:p>
            <a:r>
              <a:rPr lang="de-AT" dirty="0" err="1"/>
              <a:t>proHTL</a:t>
            </a:r>
            <a:r>
              <a:rPr lang="de-AT" dirty="0"/>
              <a:t> NÖ - Extra-Geld für innovative Schulprojekte an HTL, Initiatoren FG MTI &amp; Chemische Industrie NÖ</a:t>
            </a:r>
          </a:p>
          <a:p>
            <a:pPr marL="0" indent="0">
              <a:buNone/>
            </a:pPr>
            <a:endParaRPr lang="de-AT" dirty="0"/>
          </a:p>
        </p:txBody>
      </p:sp>
    </p:spTree>
    <p:extLst>
      <p:ext uri="{BB962C8B-B14F-4D97-AF65-F5344CB8AC3E}">
        <p14:creationId xmlns:p14="http://schemas.microsoft.com/office/powerpoint/2010/main" val="3688050544"/>
      </p:ext>
    </p:extLst>
  </p:cSld>
  <p:clrMapOvr>
    <a:masterClrMapping/>
  </p:clrMapOvr>
  <p:timing>
    <p:tnLst>
      <p:par>
        <p:cTn id="1" dur="indefinite" restart="never" nodeType="tmRoot"/>
      </p:par>
    </p:tnLst>
  </p:timing>
</p:sld>
</file>

<file path=ppt/theme/theme1.xml><?xml version="1.0" encoding="utf-8"?>
<a:theme xmlns:a="http://schemas.openxmlformats.org/drawingml/2006/main" name="WKNOe_Industrie_Vorlage_Powerpoint_I">
  <a:themeElements>
    <a:clrScheme name="Profil 14">
      <a:dk1>
        <a:srgbClr val="000000"/>
      </a:dk1>
      <a:lt1>
        <a:srgbClr val="FFFFFF"/>
      </a:lt1>
      <a:dk2>
        <a:srgbClr val="000000"/>
      </a:dk2>
      <a:lt2>
        <a:srgbClr val="DDDDDD"/>
      </a:lt2>
      <a:accent1>
        <a:srgbClr val="E6EAF0"/>
      </a:accent1>
      <a:accent2>
        <a:srgbClr val="FF0000"/>
      </a:accent2>
      <a:accent3>
        <a:srgbClr val="FFFFFF"/>
      </a:accent3>
      <a:accent4>
        <a:srgbClr val="000000"/>
      </a:accent4>
      <a:accent5>
        <a:srgbClr val="F0F3F6"/>
      </a:accent5>
      <a:accent6>
        <a:srgbClr val="E70000"/>
      </a:accent6>
      <a:hlink>
        <a:srgbClr val="4C5D68"/>
      </a:hlink>
      <a:folHlink>
        <a:srgbClr val="4C5D68"/>
      </a:folHlink>
    </a:clrScheme>
    <a:fontScheme name="Profil">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fil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
      <a:clrScheme name="Profil 10">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000000"/>
        </a:hlink>
        <a:folHlink>
          <a:srgbClr val="003366"/>
        </a:folHlink>
      </a:clrScheme>
      <a:clrMap bg1="lt1" tx1="dk1" bg2="lt2" tx2="dk2" accent1="accent1" accent2="accent2" accent3="accent3" accent4="accent4" accent5="accent5" accent6="accent6" hlink="hlink" folHlink="folHlink"/>
    </a:extraClrScheme>
    <a:extraClrScheme>
      <a:clrScheme name="Profil 11">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Profil 12">
        <a:dk1>
          <a:srgbClr val="000000"/>
        </a:dk1>
        <a:lt1>
          <a:srgbClr val="FFFFFF"/>
        </a:lt1>
        <a:dk2>
          <a:srgbClr val="000000"/>
        </a:dk2>
        <a:lt2>
          <a:srgbClr val="DDDDDD"/>
        </a:lt2>
        <a:accent1>
          <a:srgbClr val="A3B2C1"/>
        </a:accent1>
        <a:accent2>
          <a:srgbClr val="FF0000"/>
        </a:accent2>
        <a:accent3>
          <a:srgbClr val="FFFFFF"/>
        </a:accent3>
        <a:accent4>
          <a:srgbClr val="000000"/>
        </a:accent4>
        <a:accent5>
          <a:srgbClr val="CED5DD"/>
        </a:accent5>
        <a:accent6>
          <a:srgbClr val="E7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
      <a:clrScheme name="Profil 13">
        <a:dk1>
          <a:srgbClr val="000000"/>
        </a:dk1>
        <a:lt1>
          <a:srgbClr val="FFFFFF"/>
        </a:lt1>
        <a:dk2>
          <a:srgbClr val="000000"/>
        </a:dk2>
        <a:lt2>
          <a:srgbClr val="DDDDDD"/>
        </a:lt2>
        <a:accent1>
          <a:srgbClr val="A3B2C1"/>
        </a:accent1>
        <a:accent2>
          <a:srgbClr val="FF0000"/>
        </a:accent2>
        <a:accent3>
          <a:srgbClr val="FFFFFF"/>
        </a:accent3>
        <a:accent4>
          <a:srgbClr val="000000"/>
        </a:accent4>
        <a:accent5>
          <a:srgbClr val="CED5DD"/>
        </a:accent5>
        <a:accent6>
          <a:srgbClr val="E70000"/>
        </a:accent6>
        <a:hlink>
          <a:srgbClr val="4C5D68"/>
        </a:hlink>
        <a:folHlink>
          <a:srgbClr val="4C5D68"/>
        </a:folHlink>
      </a:clrScheme>
      <a:clrMap bg1="lt1" tx1="dk1" bg2="lt2" tx2="dk2" accent1="accent1" accent2="accent2" accent3="accent3" accent4="accent4" accent5="accent5" accent6="accent6" hlink="hlink" folHlink="folHlink"/>
    </a:extraClrScheme>
    <a:extraClrScheme>
      <a:clrScheme name="Profil 14">
        <a:dk1>
          <a:srgbClr val="000000"/>
        </a:dk1>
        <a:lt1>
          <a:srgbClr val="FFFFFF"/>
        </a:lt1>
        <a:dk2>
          <a:srgbClr val="000000"/>
        </a:dk2>
        <a:lt2>
          <a:srgbClr val="DDDDDD"/>
        </a:lt2>
        <a:accent1>
          <a:srgbClr val="E6EAF0"/>
        </a:accent1>
        <a:accent2>
          <a:srgbClr val="FF0000"/>
        </a:accent2>
        <a:accent3>
          <a:srgbClr val="FFFFFF"/>
        </a:accent3>
        <a:accent4>
          <a:srgbClr val="000000"/>
        </a:accent4>
        <a:accent5>
          <a:srgbClr val="F0F3F6"/>
        </a:accent5>
        <a:accent6>
          <a:srgbClr val="E70000"/>
        </a:accent6>
        <a:hlink>
          <a:srgbClr val="4C5D68"/>
        </a:hlink>
        <a:folHlink>
          <a:srgbClr val="4C5D6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WKNOe_Industrie_Vorlage_Powerpoint_I.pot</Template>
  <TotalTime>0</TotalTime>
  <Words>1161</Words>
  <Application>Microsoft Office PowerPoint</Application>
  <PresentationFormat>Bildschirmpräsentation (16:9)</PresentationFormat>
  <Paragraphs>196</Paragraphs>
  <Slides>25</Slides>
  <Notes>4</Notes>
  <HiddenSlides>0</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25</vt:i4>
      </vt:variant>
    </vt:vector>
  </HeadingPairs>
  <TitlesOfParts>
    <vt:vector size="34" baseType="lpstr">
      <vt:lpstr>Arial</vt:lpstr>
      <vt:lpstr>Symbol</vt:lpstr>
      <vt:lpstr>Times New Roman</vt:lpstr>
      <vt:lpstr>Trebuchet MS</vt:lpstr>
      <vt:lpstr>Verdana</vt:lpstr>
      <vt:lpstr>Wingdings</vt:lpstr>
      <vt:lpstr>ヒラギノ角ゴ Pro W3</vt:lpstr>
      <vt:lpstr>WKNOe_Industrie_Vorlage_Powerpoint_I</vt:lpstr>
      <vt:lpstr>Acrobat Document</vt:lpstr>
      <vt:lpstr> Klarheit schaffen. Wachstum beflügeln.</vt:lpstr>
      <vt:lpstr>Industrieland NÖ – Daten &amp; Fakten </vt:lpstr>
      <vt:lpstr>Industrieland NÖ – Daten &amp; Fakten </vt:lpstr>
      <vt:lpstr>Industrieland NÖ – Daten &amp; Fakten </vt:lpstr>
      <vt:lpstr>Die Industriebranchen</vt:lpstr>
      <vt:lpstr>Die Industriebranchen</vt:lpstr>
      <vt:lpstr>Bildung &amp; Lehre</vt:lpstr>
      <vt:lpstr>Bildung &amp; Lehre</vt:lpstr>
      <vt:lpstr>Berufsorientierung</vt:lpstr>
      <vt:lpstr>Berufsorientierung</vt:lpstr>
      <vt:lpstr>FIRST® LEGO® League</vt:lpstr>
      <vt:lpstr>Lehrlingswettbewerbe</vt:lpstr>
      <vt:lpstr>Teambewerb Industrie 4.0</vt:lpstr>
      <vt:lpstr>AusbilderInnen</vt:lpstr>
      <vt:lpstr>3D Druck - Maßnahmen</vt:lpstr>
      <vt:lpstr>WIFI-Technologiegespräch 3D Metalldruck</vt:lpstr>
      <vt:lpstr>KI Initiative NÖ</vt:lpstr>
      <vt:lpstr>Digitalisierung - 3D Druck und KI</vt:lpstr>
      <vt:lpstr>Studie „MTI-Qualifikationen“</vt:lpstr>
      <vt:lpstr>Blitzlicht Qualifikationsbefragung I</vt:lpstr>
      <vt:lpstr>Blitzlicht Qualifikationsbefragung II</vt:lpstr>
      <vt:lpstr>Bedarf zusätzlicher Fachkräfte in der MTI NÖ</vt:lpstr>
      <vt:lpstr>Investitionstätigkeiten in Aus- und Weiterbildung der MTI</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Vorlage</dc:title>
  <dc:subject/>
  <dc:creator>Pani Bettina,WKNÖ,Industriereferat 1</dc:creator>
  <cp:keywords/>
  <dc:description/>
  <cp:lastModifiedBy>Albert Fehringer</cp:lastModifiedBy>
  <cp:revision>66</cp:revision>
  <cp:lastPrinted>2019-10-24T05:04:22Z</cp:lastPrinted>
  <dcterms:created xsi:type="dcterms:W3CDTF">2017-11-30T13:33:44Z</dcterms:created>
  <dcterms:modified xsi:type="dcterms:W3CDTF">2019-10-28T13:27:01Z</dcterms:modified>
  <cp:category/>
</cp:coreProperties>
</file>